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8" r:id="rId4"/>
    <p:sldId id="266" r:id="rId5"/>
    <p:sldId id="265" r:id="rId6"/>
    <p:sldId id="263" r:id="rId7"/>
    <p:sldId id="262" r:id="rId8"/>
    <p:sldId id="261" r:id="rId9"/>
    <p:sldId id="259" r:id="rId10"/>
    <p:sldId id="258" r:id="rId11"/>
    <p:sldId id="267" r:id="rId12"/>
    <p:sldId id="277" r:id="rId13"/>
    <p:sldId id="276" r:id="rId14"/>
    <p:sldId id="275" r:id="rId15"/>
    <p:sldId id="274" r:id="rId16"/>
    <p:sldId id="273" r:id="rId17"/>
    <p:sldId id="272" r:id="rId18"/>
    <p:sldId id="271" r:id="rId19"/>
    <p:sldId id="270" r:id="rId20"/>
    <p:sldId id="269" r:id="rId21"/>
    <p:sldId id="287" r:id="rId22"/>
    <p:sldId id="268" r:id="rId23"/>
    <p:sldId id="278" r:id="rId24"/>
    <p:sldId id="279" r:id="rId25"/>
    <p:sldId id="280" r:id="rId26"/>
    <p:sldId id="283" r:id="rId27"/>
    <p:sldId id="281" r:id="rId28"/>
    <p:sldId id="286" r:id="rId29"/>
    <p:sldId id="285" r:id="rId30"/>
    <p:sldId id="284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FEEF8-04BD-4616-BA41-81AF1A845CB7}" type="datetimeFigureOut">
              <a:rPr lang="ru-RU" smtClean="0"/>
              <a:pPr/>
              <a:t>26.05.2021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47FEC-7483-496F-A1CC-025D1DB674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FEEF8-04BD-4616-BA41-81AF1A845CB7}" type="datetimeFigureOut">
              <a:rPr lang="ru-RU" smtClean="0"/>
              <a:pPr/>
              <a:t>26.05.2021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47FEC-7483-496F-A1CC-025D1DB674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FEEF8-04BD-4616-BA41-81AF1A845CB7}" type="datetimeFigureOut">
              <a:rPr lang="ru-RU" smtClean="0"/>
              <a:pPr/>
              <a:t>26.05.2021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47FEC-7483-496F-A1CC-025D1DB674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FEEF8-04BD-4616-BA41-81AF1A845CB7}" type="datetimeFigureOut">
              <a:rPr lang="ru-RU" smtClean="0"/>
              <a:pPr/>
              <a:t>26.05.2021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47FEC-7483-496F-A1CC-025D1DB674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FEEF8-04BD-4616-BA41-81AF1A845CB7}" type="datetimeFigureOut">
              <a:rPr lang="ru-RU" smtClean="0"/>
              <a:pPr/>
              <a:t>26.05.2021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47FEC-7483-496F-A1CC-025D1DB674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FEEF8-04BD-4616-BA41-81AF1A845CB7}" type="datetimeFigureOut">
              <a:rPr lang="ru-RU" smtClean="0"/>
              <a:pPr/>
              <a:t>26.05.2021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47FEC-7483-496F-A1CC-025D1DB674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FEEF8-04BD-4616-BA41-81AF1A845CB7}" type="datetimeFigureOut">
              <a:rPr lang="ru-RU" smtClean="0"/>
              <a:pPr/>
              <a:t>26.05.2021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47FEC-7483-496F-A1CC-025D1DB674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FEEF8-04BD-4616-BA41-81AF1A845CB7}" type="datetimeFigureOut">
              <a:rPr lang="ru-RU" smtClean="0"/>
              <a:pPr/>
              <a:t>26.05.2021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47FEC-7483-496F-A1CC-025D1DB674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FEEF8-04BD-4616-BA41-81AF1A845CB7}" type="datetimeFigureOut">
              <a:rPr lang="ru-RU" smtClean="0"/>
              <a:pPr/>
              <a:t>26.05.2021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47FEC-7483-496F-A1CC-025D1DB674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FEEF8-04BD-4616-BA41-81AF1A845CB7}" type="datetimeFigureOut">
              <a:rPr lang="ru-RU" smtClean="0"/>
              <a:pPr/>
              <a:t>26.05.2021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47FEC-7483-496F-A1CC-025D1DB674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FEEF8-04BD-4616-BA41-81AF1A845CB7}" type="datetimeFigureOut">
              <a:rPr lang="ru-RU" smtClean="0"/>
              <a:pPr/>
              <a:t>26.05.2021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47FEC-7483-496F-A1CC-025D1DB674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9FEEF8-04BD-4616-BA41-81AF1A845CB7}" type="datetimeFigureOut">
              <a:rPr lang="ru-RU" smtClean="0"/>
              <a:pPr/>
              <a:t>26.05.2021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E47FEC-7483-496F-A1CC-025D1DB674A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jpeg"/><Relationship Id="rId4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jpeg"/><Relationship Id="rId4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eg"/><Relationship Id="rId5" Type="http://schemas.openxmlformats.org/officeDocument/2006/relationships/image" Target="../media/image29.png"/><Relationship Id="rId4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jpeg"/><Relationship Id="rId4" Type="http://schemas.openxmlformats.org/officeDocument/2006/relationships/image" Target="../media/image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jpeg"/><Relationship Id="rId5" Type="http://schemas.openxmlformats.org/officeDocument/2006/relationships/image" Target="../media/image36.png"/><Relationship Id="rId4" Type="http://schemas.openxmlformats.org/officeDocument/2006/relationships/image" Target="../media/image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image" Target="../media/image37.jpeg"/><Relationship Id="rId4" Type="http://schemas.openxmlformats.org/officeDocument/2006/relationships/image" Target="../media/image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45.jpeg"/><Relationship Id="rId4" Type="http://schemas.openxmlformats.org/officeDocument/2006/relationships/image" Target="../media/image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6.jpeg"/><Relationship Id="rId4" Type="http://schemas.openxmlformats.org/officeDocument/2006/relationships/image" Target="../media/image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47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jpeg"/><Relationship Id="rId5" Type="http://schemas.openxmlformats.org/officeDocument/2006/relationships/image" Target="../media/image48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дминистратор.BEST-6IQJEP381R\Desktop\unnam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30" name="AutoShape 6" descr="Frame, Frames, Flashing Lights, Green - Jitter.Bug.Girl, frame , frames ,  flashing , lights , deco , decoration , green , animation , gif , jitter ,  bug , girl - PicMix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" name="Picture 2" descr="C:\Users\Администратор.BEST-6IQJEP381R\Desktop\4-1-63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46" y="1428736"/>
            <a:ext cx="4857783" cy="2928958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1214414" y="357166"/>
            <a:ext cx="69221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60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uk-UA" sz="60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резентація</a:t>
            </a:r>
            <a:endParaRPr lang="ru-RU" sz="6000" b="1" dirty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00166" y="4500570"/>
            <a:ext cx="63433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i="1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uk-UA" sz="3600" b="1" i="1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клас НУШ</a:t>
            </a:r>
            <a:endParaRPr lang="uk-UA" sz="3600" b="1" i="1" dirty="0" smtClean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2800" b="1" i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Автор</a:t>
            </a:r>
            <a:r>
              <a:rPr lang="uk-UA" sz="2800" b="1" i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ка</a:t>
            </a:r>
            <a:r>
              <a:rPr lang="uk-UA" sz="2800" b="1" i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b="1" i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Тетяна </a:t>
            </a:r>
            <a:r>
              <a:rPr lang="uk-UA" sz="2800" b="1" i="1" dirty="0" err="1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Леваднюк-Пугач</a:t>
            </a:r>
            <a:endParaRPr lang="ru-RU" sz="2800" b="1" i="1" dirty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дминистратор.BEST-6IQJEP381R\Desktop\unnam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8" name="Picture 4" descr="Шаблоны для создания презентаций «Рамки зелёные»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428604"/>
            <a:ext cx="8715436" cy="428628"/>
          </a:xfrm>
          <a:prstGeom prst="rect">
            <a:avLst/>
          </a:prstGeom>
          <a:noFill/>
        </p:spPr>
      </p:pic>
      <p:sp>
        <p:nvSpPr>
          <p:cNvPr id="1030" name="AutoShape 6" descr="Frame, Frames, Flashing Lights, Green - Jitter.Bug.Girl, frame , frames ,  flashing , lights , deco , decoration , green , animation , gif , jitter ,  bug , girl - PicMix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4" name="Picture 10" descr="Создать мем &quot;рамка, зеленая рамка для вебки, тонкая зелёная рамка для  презентации&quot; - Картинки - Meme-arsenal.co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1000108"/>
            <a:ext cx="8715436" cy="71438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643306" y="0"/>
            <a:ext cx="13573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/>
              <a:t>Картка</a:t>
            </a:r>
            <a:r>
              <a:rPr lang="en-US" sz="2000" b="1" dirty="0" smtClean="0"/>
              <a:t> 9</a:t>
            </a:r>
            <a:endParaRPr lang="ru-RU" sz="2000" b="1" dirty="0"/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428596" y="928670"/>
            <a:ext cx="850112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Щоб знайти 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швидкість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потрібно відстань поділити на час.</a:t>
            </a:r>
            <a:r>
              <a:rPr lang="en-US" sz="2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                               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 =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S</a:t>
            </a:r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: 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214282" y="1714488"/>
            <a:ext cx="8929718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180975" algn="l"/>
              </a:tabLst>
            </a:pP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Перший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літак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за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 год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пролетів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840 км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Швидкість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другого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літака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50 км/год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більша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На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скільки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більше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кілометрів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пролетить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другий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літак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за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 год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ніж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перший за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 год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Рисунок 10" descr="C:\Users\Администратор.BEST-6IQJEP381R\Desktop\pngtree-comercial-air-plane-png-image_3711718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85918" y="3143248"/>
            <a:ext cx="1143008" cy="9477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C:\Users\Администратор.BEST-6IQJEP381R\Desktop\12cfa9e2b924e9f5fa67c97178a7f672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2910" y="5072074"/>
            <a:ext cx="1794578" cy="9334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643042" y="357166"/>
            <a:ext cx="65722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Задача  на рух в одному напрямі</a:t>
            </a: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6" name="Прямая со стрелкой 15"/>
          <p:cNvCxnSpPr/>
          <p:nvPr/>
        </p:nvCxnSpPr>
        <p:spPr>
          <a:xfrm>
            <a:off x="500034" y="4357694"/>
            <a:ext cx="2714644" cy="1588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rot="5400000">
            <a:off x="2608249" y="3679033"/>
            <a:ext cx="785024" cy="794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rot="5400000">
            <a:off x="8322495" y="5607859"/>
            <a:ext cx="785818" cy="158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3000364" y="3286124"/>
            <a:ext cx="914400" cy="35719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uk-UA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Левая фигурная скобка 21"/>
          <p:cNvSpPr/>
          <p:nvPr/>
        </p:nvSpPr>
        <p:spPr>
          <a:xfrm rot="5400000">
            <a:off x="1500166" y="2714620"/>
            <a:ext cx="428628" cy="2428892"/>
          </a:xfrm>
          <a:prstGeom prst="leftBrac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Левая фигурная скобка 22"/>
          <p:cNvSpPr/>
          <p:nvPr/>
        </p:nvSpPr>
        <p:spPr>
          <a:xfrm rot="16200000">
            <a:off x="4299169" y="1058625"/>
            <a:ext cx="474224" cy="8072494"/>
          </a:xfrm>
          <a:prstGeom prst="leftBrac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7786710" y="5214950"/>
            <a:ext cx="928694" cy="35719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uk-UA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00034" y="3500438"/>
            <a:ext cx="13034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840 км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572000" y="5072074"/>
            <a:ext cx="10891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? км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 rot="5400000">
            <a:off x="1572398" y="4356900"/>
            <a:ext cx="285752" cy="158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rot="5400000">
            <a:off x="1643836" y="4642652"/>
            <a:ext cx="285752" cy="158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rot="5400000">
            <a:off x="2929720" y="4642652"/>
            <a:ext cx="285752" cy="158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rot="5400000">
            <a:off x="4215604" y="4642652"/>
            <a:ext cx="285752" cy="158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rot="5400000">
            <a:off x="5644364" y="4642652"/>
            <a:ext cx="285752" cy="158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rot="5400000">
            <a:off x="7073124" y="4642652"/>
            <a:ext cx="285752" cy="158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>
            <a:off x="500034" y="4643446"/>
            <a:ext cx="8429687" cy="1588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>
            <a:off x="2571736" y="5572140"/>
            <a:ext cx="1428760" cy="1588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2643174" y="5072074"/>
            <a:ext cx="17493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? км/</a:t>
            </a:r>
            <a:r>
              <a:rPr lang="uk-UA" sz="2400" b="1" dirty="0" err="1" smtClean="0">
                <a:latin typeface="Times New Roman" pitchFamily="18" charset="0"/>
                <a:cs typeface="Times New Roman" pitchFamily="18" charset="0"/>
              </a:rPr>
              <a:t>год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Правая фигурная скобка 44"/>
          <p:cNvSpPr/>
          <p:nvPr/>
        </p:nvSpPr>
        <p:spPr>
          <a:xfrm rot="16200000">
            <a:off x="5607851" y="1393017"/>
            <a:ext cx="428628" cy="5357850"/>
          </a:xfrm>
          <a:prstGeom prst="rightBrace">
            <a:avLst>
              <a:gd name="adj1" fmla="val 8333"/>
              <a:gd name="adj2" fmla="val 50630"/>
            </a:avLst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TextBox 45"/>
          <p:cNvSpPr txBox="1"/>
          <p:nvPr/>
        </p:nvSpPr>
        <p:spPr>
          <a:xfrm>
            <a:off x="6000760" y="3643314"/>
            <a:ext cx="1160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? км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 rot="5400000">
            <a:off x="391686" y="4393810"/>
            <a:ext cx="215902" cy="794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rot="5400000">
            <a:off x="393671" y="4678371"/>
            <a:ext cx="214314" cy="1588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rot="5400000">
            <a:off x="8393933" y="4607727"/>
            <a:ext cx="215108" cy="794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rot="5400000">
            <a:off x="2821769" y="4321975"/>
            <a:ext cx="215108" cy="794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дминистратор.BEST-6IQJEP381R\Desktop\unnam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8" name="Picture 4" descr="Шаблоны для создания презентаций «Рамки зелёные»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428604"/>
            <a:ext cx="8715436" cy="428628"/>
          </a:xfrm>
          <a:prstGeom prst="rect">
            <a:avLst/>
          </a:prstGeom>
          <a:noFill/>
        </p:spPr>
      </p:pic>
      <p:sp>
        <p:nvSpPr>
          <p:cNvPr id="1030" name="AutoShape 6" descr="Frame, Frames, Flashing Lights, Green - Jitter.Bug.Girl, frame , frames ,  flashing , lights , deco , decoration , green , animation , gif , jitter ,  bug , girl - PicMix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4" name="Picture 10" descr="Создать мем &quot;рамка, зеленая рамка для вебки, тонкая зелёная рамка для  презентации&quot; - Картинки - Meme-arsenal.co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1000108"/>
            <a:ext cx="8715436" cy="71438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643306" y="0"/>
            <a:ext cx="13573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/>
              <a:t>Картка</a:t>
            </a:r>
            <a:r>
              <a:rPr lang="en-US" sz="2000" b="1" dirty="0" smtClean="0"/>
              <a:t> 10</a:t>
            </a:r>
            <a:endParaRPr lang="ru-RU" sz="2000" b="1" dirty="0"/>
          </a:p>
        </p:txBody>
      </p:sp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0" y="928671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Щоб знайти 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відстань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потрібно швидкість помножити на</a:t>
            </a:r>
            <a:r>
              <a:rPr kumimoji="0" lang="en-US" sz="24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час.</a:t>
            </a:r>
            <a:r>
              <a:rPr lang="en-US" sz="2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                                     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 =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V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·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357158" y="1714488"/>
            <a:ext cx="842968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 день туристи подолали </a:t>
            </a:r>
            <a:r>
              <a:rPr kumimoji="0" lang="uk-UA" sz="2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42 км</a:t>
            </a:r>
            <a:r>
              <a:rPr kumimoji="0" lang="uk-UA" sz="28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год 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вони йшли зі швидкістю </a:t>
            </a:r>
            <a:r>
              <a:rPr kumimoji="0" lang="uk-UA" sz="2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 км/</a:t>
            </a:r>
            <a:r>
              <a:rPr kumimoji="0" lang="uk-UA" sz="28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год</a:t>
            </a:r>
            <a:r>
              <a:rPr kumimoji="0" lang="uk-UA" sz="28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 решту шляху 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—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зі швидкістю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 км/год</a:t>
            </a:r>
            <a:r>
              <a:rPr kumimoji="0" lang="uk-UA" sz="28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Скільки часу разом туристи були в дорозі?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Рисунок 10" descr="C:\Users\Администратор.BEST-6IQJEP381R\Desktop\6565955_preview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472" y="3214686"/>
            <a:ext cx="1514475" cy="15162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785786" y="354390"/>
            <a:ext cx="771530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Задача  на рух в одному напрямі</a:t>
            </a: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 flipV="1">
            <a:off x="500034" y="4857760"/>
            <a:ext cx="8429684" cy="25720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5400000">
            <a:off x="8036743" y="4179099"/>
            <a:ext cx="1214446" cy="158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>
            <a:stCxn id="18" idx="1"/>
          </p:cNvCxnSpPr>
          <p:nvPr/>
        </p:nvCxnSpPr>
        <p:spPr>
          <a:xfrm rot="10800000" flipV="1">
            <a:off x="3500430" y="3714752"/>
            <a:ext cx="1588" cy="928694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2143108" y="4429132"/>
            <a:ext cx="1285884" cy="1588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3500430" y="3500438"/>
            <a:ext cx="914400" cy="42862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uk-UA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Левая фигурная скобка 18"/>
          <p:cNvSpPr/>
          <p:nvPr/>
        </p:nvSpPr>
        <p:spPr>
          <a:xfrm rot="16200000">
            <a:off x="4263450" y="1308658"/>
            <a:ext cx="545663" cy="8072494"/>
          </a:xfrm>
          <a:prstGeom prst="leftBrac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7715272" y="3571876"/>
            <a:ext cx="914400" cy="42862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uk-UA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5" name="Прямая со стрелкой 24"/>
          <p:cNvCxnSpPr/>
          <p:nvPr/>
        </p:nvCxnSpPr>
        <p:spPr>
          <a:xfrm>
            <a:off x="4857752" y="4143380"/>
            <a:ext cx="1285884" cy="1588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143108" y="3929066"/>
            <a:ext cx="16064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4 км/</a:t>
            </a:r>
            <a:r>
              <a:rPr lang="uk-UA" sz="2400" b="1" dirty="0" err="1" smtClean="0">
                <a:latin typeface="Times New Roman" pitchFamily="18" charset="0"/>
                <a:cs typeface="Times New Roman" pitchFamily="18" charset="0"/>
              </a:rPr>
              <a:t>год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857752" y="3714752"/>
            <a:ext cx="17493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5 км/</a:t>
            </a:r>
            <a:r>
              <a:rPr lang="uk-UA" sz="2400" b="1" dirty="0" err="1" smtClean="0">
                <a:latin typeface="Times New Roman" pitchFamily="18" charset="0"/>
                <a:cs typeface="Times New Roman" pitchFamily="18" charset="0"/>
              </a:rPr>
              <a:t>год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428992" y="5357826"/>
            <a:ext cx="14573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42 км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 rot="5400000">
            <a:off x="1358084" y="4856966"/>
            <a:ext cx="285752" cy="158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rot="5400000">
            <a:off x="2358216" y="4856966"/>
            <a:ext cx="285752" cy="158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Правая фигурная скобка 29"/>
          <p:cNvSpPr/>
          <p:nvPr/>
        </p:nvSpPr>
        <p:spPr>
          <a:xfrm rot="16200000">
            <a:off x="5893603" y="2035959"/>
            <a:ext cx="357190" cy="5000660"/>
          </a:xfrm>
          <a:prstGeom prst="rightBrace">
            <a:avLst>
              <a:gd name="adj1" fmla="val 8333"/>
              <a:gd name="adj2" fmla="val 50630"/>
            </a:avLst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TextBox 30"/>
          <p:cNvSpPr txBox="1"/>
          <p:nvPr/>
        </p:nvSpPr>
        <p:spPr>
          <a:xfrm>
            <a:off x="6429388" y="4071942"/>
            <a:ext cx="12320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? км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 rot="5400000">
            <a:off x="392877" y="4893479"/>
            <a:ext cx="215108" cy="794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rot="5400000">
            <a:off x="3393273" y="4822041"/>
            <a:ext cx="215108" cy="794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rot="5400000">
            <a:off x="8465371" y="4822041"/>
            <a:ext cx="215108" cy="794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дминистратор.BEST-6IQJEP381R\Desktop\unnam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8" name="Picture 4" descr="Шаблоны для создания презентаций «Рамки зелёные»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428604"/>
            <a:ext cx="8715436" cy="428628"/>
          </a:xfrm>
          <a:prstGeom prst="rect">
            <a:avLst/>
          </a:prstGeom>
          <a:noFill/>
        </p:spPr>
      </p:pic>
      <p:sp>
        <p:nvSpPr>
          <p:cNvPr id="1030" name="AutoShape 6" descr="Frame, Frames, Flashing Lights, Green - Jitter.Bug.Girl, frame , frames ,  flashing , lights , deco , decoration , green , animation , gif , jitter ,  bug , girl - PicMix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4" name="Picture 10" descr="Создать мем &quot;рамка, зеленая рамка для вебки, тонкая зелёная рамка для  презентации&quot; - Картинки - Meme-arsenal.co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1000108"/>
            <a:ext cx="8715436" cy="71438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643306" y="0"/>
            <a:ext cx="13573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/>
              <a:t>Картка</a:t>
            </a:r>
            <a:r>
              <a:rPr lang="en-US" sz="2000" b="1" dirty="0" smtClean="0"/>
              <a:t> 11</a:t>
            </a:r>
            <a:endParaRPr lang="ru-RU" sz="2000" b="1" dirty="0"/>
          </a:p>
        </p:txBody>
      </p:sp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0" y="928671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Щоб знайти 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відстань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потрібно швидкість помножити на</a:t>
            </a:r>
            <a:r>
              <a:rPr kumimoji="0" lang="en-US" sz="24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час.</a:t>
            </a:r>
            <a:r>
              <a:rPr lang="en-US" sz="2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                                     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 =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V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·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0034" y="2000240"/>
            <a:ext cx="1184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285720" y="1714488"/>
            <a:ext cx="8643998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 двох пунктів, відстань між якими </a:t>
            </a:r>
            <a:r>
              <a:rPr kumimoji="0" lang="uk-UA" sz="2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291 км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виїхали одночасно  назустріч один одному два автобуси і зустрілися через </a:t>
            </a:r>
            <a:r>
              <a:rPr kumimoji="0" lang="uk-UA" sz="2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 год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Швидкість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першого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автобуса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—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45 км за годину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Визнач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швидкість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другого автобуса.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Рисунок 11" descr="Відсьогодні відновлюють рух автобуса в Сергіївській ОТГ | Гадяч NEWS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3714752"/>
            <a:ext cx="1905273" cy="12525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Богдан | ООО &quot;ТД Петрович&quot;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15140" y="3857628"/>
            <a:ext cx="2214578" cy="10001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571604" y="357166"/>
            <a:ext cx="664373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Задача на зустрічний рух</a:t>
            </a: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Равнобедренный треугольник 14"/>
          <p:cNvSpPr/>
          <p:nvPr/>
        </p:nvSpPr>
        <p:spPr>
          <a:xfrm rot="5400000">
            <a:off x="4572000" y="4286256"/>
            <a:ext cx="428628" cy="571504"/>
          </a:xfrm>
          <a:prstGeom prst="triangle">
            <a:avLst>
              <a:gd name="adj" fmla="val 63333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 flipV="1">
            <a:off x="500034" y="5072074"/>
            <a:ext cx="8072494" cy="7143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rot="10800000" flipV="1">
            <a:off x="4429124" y="3857628"/>
            <a:ext cx="1588" cy="71438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2357422" y="4643446"/>
            <a:ext cx="1500198" cy="1588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rot="10800000">
            <a:off x="5429256" y="4643446"/>
            <a:ext cx="1285884" cy="1588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4429124" y="3643314"/>
            <a:ext cx="914400" cy="35719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uk-UA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Левая фигурная скобка 22"/>
          <p:cNvSpPr/>
          <p:nvPr/>
        </p:nvSpPr>
        <p:spPr>
          <a:xfrm rot="16200000">
            <a:off x="4357687" y="1428735"/>
            <a:ext cx="357191" cy="8072497"/>
          </a:xfrm>
          <a:prstGeom prst="leftBrac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3428992" y="5500702"/>
            <a:ext cx="11112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291 км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 rot="10800000" flipV="1">
            <a:off x="4500562" y="4429132"/>
            <a:ext cx="1588" cy="71438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2357422" y="4143380"/>
            <a:ext cx="1903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45 км/</a:t>
            </a:r>
            <a:r>
              <a:rPr lang="uk-UA" sz="2400" b="1" dirty="0" err="1" smtClean="0">
                <a:latin typeface="Times New Roman" pitchFamily="18" charset="0"/>
                <a:cs typeface="Times New Roman" pitchFamily="18" charset="0"/>
              </a:rPr>
              <a:t>год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500694" y="4143380"/>
            <a:ext cx="17493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? км/</a:t>
            </a:r>
            <a:r>
              <a:rPr lang="uk-UA" sz="2400" b="1" dirty="0" err="1" smtClean="0">
                <a:latin typeface="Times New Roman" pitchFamily="18" charset="0"/>
                <a:cs typeface="Times New Roman" pitchFamily="18" charset="0"/>
              </a:rPr>
              <a:t>год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 rot="5400000">
            <a:off x="1715274" y="5142718"/>
            <a:ext cx="285752" cy="158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rot="5400000">
            <a:off x="2999570" y="5142718"/>
            <a:ext cx="285752" cy="158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rot="5400000">
            <a:off x="5642776" y="5071280"/>
            <a:ext cx="285752" cy="158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rot="5400000">
            <a:off x="7000098" y="5071280"/>
            <a:ext cx="285752" cy="158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rot="5400000">
            <a:off x="392877" y="5107793"/>
            <a:ext cx="215108" cy="794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rot="5400000">
            <a:off x="8465371" y="5036355"/>
            <a:ext cx="215108" cy="794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дминистратор.BEST-6IQJEP381R\Desktop\unnam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8" name="Picture 4" descr="Шаблоны для создания презентаций «Рамки зелёные»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428604"/>
            <a:ext cx="8715436" cy="428628"/>
          </a:xfrm>
          <a:prstGeom prst="rect">
            <a:avLst/>
          </a:prstGeom>
          <a:noFill/>
        </p:spPr>
      </p:pic>
      <p:sp>
        <p:nvSpPr>
          <p:cNvPr id="1030" name="AutoShape 6" descr="Frame, Frames, Flashing Lights, Green - Jitter.Bug.Girl, frame , frames ,  flashing , lights , deco , decoration , green , animation , gif , jitter ,  bug , girl - PicMix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4" name="Picture 10" descr="Создать мем &quot;рамка, зеленая рамка для вебки, тонкая зелёная рамка для  презентации&quot; - Картинки - Meme-arsenal.co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1000108"/>
            <a:ext cx="8715436" cy="71438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643306" y="0"/>
            <a:ext cx="13573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/>
              <a:t>Картка</a:t>
            </a:r>
            <a:r>
              <a:rPr lang="en-US" sz="2000" b="1" dirty="0" smtClean="0"/>
              <a:t> 12</a:t>
            </a:r>
            <a:endParaRPr lang="ru-RU" sz="2000" b="1" dirty="0"/>
          </a:p>
        </p:txBody>
      </p:sp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0" y="928671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Щоб знайти 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відстань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потрібно швидкість помножити на</a:t>
            </a:r>
            <a:r>
              <a:rPr kumimoji="0" lang="en-US" sz="24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час.</a:t>
            </a:r>
            <a:r>
              <a:rPr lang="en-US" sz="2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                                     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 =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V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·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10800000" flipH="1" flipV="1">
            <a:off x="285720" y="1713897"/>
            <a:ext cx="864399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пункту А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виїхав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велосипедист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швидкістю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км/год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Через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3 год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цього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самого пункту у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протилежному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напрямі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виїхав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автобус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швидкістю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72 км/год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Через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скільки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годин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відстань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між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автобусом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велосипедистом буде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204 км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헬멧을 착용하고 자전거를 타는 캐릭터 | 프리미엄 벡터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43240" y="4143380"/>
            <a:ext cx="1214446" cy="9763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C:\Users\Администратор.BEST-6IQJEP381R\Desktop\1489020050118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43504" y="4071942"/>
            <a:ext cx="1811424" cy="10906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Box 12"/>
          <p:cNvSpPr txBox="1"/>
          <p:nvPr/>
        </p:nvSpPr>
        <p:spPr>
          <a:xfrm>
            <a:off x="1285852" y="357166"/>
            <a:ext cx="635798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Задача на рух у протилежних напрямах</a:t>
            </a: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flipV="1">
            <a:off x="500034" y="5214950"/>
            <a:ext cx="8072494" cy="7143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10800000" flipV="1">
            <a:off x="3286116" y="5786454"/>
            <a:ext cx="1588" cy="71438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rot="10800000" flipV="1">
            <a:off x="4429124" y="4572008"/>
            <a:ext cx="1588" cy="71438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7215206" y="4929198"/>
            <a:ext cx="1500198" cy="1588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rot="10800000">
            <a:off x="2000232" y="5000636"/>
            <a:ext cx="1214446" cy="1588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1571604" y="4143380"/>
            <a:ext cx="914400" cy="35719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uk-UA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Левая фигурная скобка 19"/>
          <p:cNvSpPr/>
          <p:nvPr/>
        </p:nvSpPr>
        <p:spPr>
          <a:xfrm rot="16200000">
            <a:off x="4357686" y="1571612"/>
            <a:ext cx="357190" cy="8072494"/>
          </a:xfrm>
          <a:prstGeom prst="leftBrace">
            <a:avLst>
              <a:gd name="adj1" fmla="val 8333"/>
              <a:gd name="adj2" fmla="val 48053"/>
            </a:avLst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Равнобедренный треугольник 20"/>
          <p:cNvSpPr/>
          <p:nvPr/>
        </p:nvSpPr>
        <p:spPr>
          <a:xfrm rot="5400000">
            <a:off x="4500562" y="4286256"/>
            <a:ext cx="428628" cy="571504"/>
          </a:xfrm>
          <a:prstGeom prst="triangle">
            <a:avLst>
              <a:gd name="adj" fmla="val 63333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1857356" y="4500570"/>
            <a:ext cx="15212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12км/</a:t>
            </a:r>
            <a:r>
              <a:rPr lang="uk-UA" sz="2400" b="1" dirty="0" err="1" smtClean="0">
                <a:latin typeface="Times New Roman" pitchFamily="18" charset="0"/>
                <a:cs typeface="Times New Roman" pitchFamily="18" charset="0"/>
              </a:rPr>
              <a:t>год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 rot="5400000">
            <a:off x="1000100" y="4714884"/>
            <a:ext cx="1143008" cy="158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4429124" y="4714884"/>
            <a:ext cx="5872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215206" y="4429132"/>
            <a:ext cx="17603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72 км/</a:t>
            </a:r>
            <a:r>
              <a:rPr lang="uk-UA" sz="2400" b="1" dirty="0" err="1" smtClean="0">
                <a:latin typeface="Times New Roman" pitchFamily="18" charset="0"/>
                <a:cs typeface="Times New Roman" pitchFamily="18" charset="0"/>
              </a:rPr>
              <a:t>год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786314" y="5715016"/>
            <a:ext cx="1539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204 км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 rot="5400000">
            <a:off x="2429654" y="5285594"/>
            <a:ext cx="285752" cy="158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rot="5400000">
            <a:off x="3358348" y="5285594"/>
            <a:ext cx="285752" cy="158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Прямоугольник 30"/>
          <p:cNvSpPr/>
          <p:nvPr/>
        </p:nvSpPr>
        <p:spPr>
          <a:xfrm>
            <a:off x="3286116" y="5786454"/>
            <a:ext cx="857256" cy="35719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uk-UA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 rot="5400000">
            <a:off x="8465371" y="5179231"/>
            <a:ext cx="215108" cy="794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rot="5400000">
            <a:off x="392877" y="5250669"/>
            <a:ext cx="215108" cy="794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дминистратор.BEST-6IQJEP381R\Desktop\unnam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8" name="Picture 4" descr="Шаблоны для создания презентаций «Рамки зелёные»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428604"/>
            <a:ext cx="8715436" cy="428628"/>
          </a:xfrm>
          <a:prstGeom prst="rect">
            <a:avLst/>
          </a:prstGeom>
          <a:noFill/>
        </p:spPr>
      </p:pic>
      <p:sp>
        <p:nvSpPr>
          <p:cNvPr id="1030" name="AutoShape 6" descr="Frame, Frames, Flashing Lights, Green - Jitter.Bug.Girl, frame , frames ,  flashing , lights , deco , decoration , green , animation , gif , jitter ,  bug , girl - PicMix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4" name="Picture 10" descr="Создать мем &quot;рамка, зеленая рамка для вебки, тонкая зелёная рамка для  презентации&quot; - Картинки - Meme-arsenal.co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1000108"/>
            <a:ext cx="8715436" cy="71438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643306" y="0"/>
            <a:ext cx="13573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/>
              <a:t>Картка</a:t>
            </a:r>
            <a:r>
              <a:rPr lang="en-US" sz="2000" b="1" dirty="0" smtClean="0"/>
              <a:t> 13</a:t>
            </a:r>
            <a:endParaRPr lang="ru-RU" sz="2000" b="1" dirty="0"/>
          </a:p>
        </p:txBody>
      </p:sp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357158" y="928671"/>
            <a:ext cx="878684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Щоб знайти 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відстань (шлях)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потрібно швидкість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помножити на</a:t>
            </a:r>
            <a:r>
              <a:rPr kumimoji="0" lang="en-US" sz="24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час.</a:t>
            </a:r>
            <a:r>
              <a:rPr lang="en-US" sz="2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     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 =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V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·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5720" y="1714488"/>
            <a:ext cx="864399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  Пасажирський експрес рухався </a:t>
            </a:r>
            <a:r>
              <a:rPr lang="uk-UA" sz="2800" b="1" i="1" dirty="0" smtClean="0">
                <a:latin typeface="Times New Roman" pitchFamily="18" charset="0"/>
                <a:cs typeface="Times New Roman" pitchFamily="18" charset="0"/>
              </a:rPr>
              <a:t>6 годин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зі швидкістю </a:t>
            </a:r>
            <a:r>
              <a:rPr lang="uk-UA" sz="2800" b="1" i="1" dirty="0" smtClean="0">
                <a:latin typeface="Times New Roman" pitchFamily="18" charset="0"/>
                <a:cs typeface="Times New Roman" pitchFamily="18" charset="0"/>
              </a:rPr>
              <a:t>184 км/</a:t>
            </a:r>
            <a:r>
              <a:rPr lang="uk-UA" sz="2800" b="1" i="1" dirty="0" err="1" smtClean="0">
                <a:latin typeface="Times New Roman" pitchFamily="18" charset="0"/>
                <a:cs typeface="Times New Roman" pitchFamily="18" charset="0"/>
              </a:rPr>
              <a:t>год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, а вантажний потяг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—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sz="2800" b="1" i="1" dirty="0" smtClean="0">
                <a:latin typeface="Times New Roman" pitchFamily="18" charset="0"/>
                <a:cs typeface="Times New Roman" pitchFamily="18" charset="0"/>
              </a:rPr>
              <a:t>17 </a:t>
            </a:r>
            <a:r>
              <a:rPr lang="uk-UA" sz="2800" b="1" i="1" dirty="0" err="1" smtClean="0">
                <a:latin typeface="Times New Roman" pitchFamily="18" charset="0"/>
                <a:cs typeface="Times New Roman" pitchFamily="18" charset="0"/>
              </a:rPr>
              <a:t>год</a:t>
            </a:r>
            <a:r>
              <a:rPr lang="uk-UA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зі швидкістю </a:t>
            </a:r>
            <a:r>
              <a:rPr lang="uk-UA" sz="2800" b="1" i="1" dirty="0" smtClean="0">
                <a:latin typeface="Times New Roman" pitchFamily="18" charset="0"/>
                <a:cs typeface="Times New Roman" pitchFamily="18" charset="0"/>
              </a:rPr>
              <a:t>92 км/год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. Який із потягів проїхав більший шлях?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 descr="C:\Users\Администратор.BEST-6IQJEP381R\Desktop\kisspng-train-rail-transport-tram-3d-modeling-high-speed-r-high-speed-train-5a812d67666606.2240723415184152074194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34" y="3071810"/>
            <a:ext cx="1785950" cy="857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>
            <a:off x="2214546" y="357166"/>
            <a:ext cx="528641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Задача  на рух в одному напрямі</a:t>
            </a: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cxnSp>
        <p:nvCxnSpPr>
          <p:cNvPr id="14" name="Прямая со стрелкой 13"/>
          <p:cNvCxnSpPr/>
          <p:nvPr/>
        </p:nvCxnSpPr>
        <p:spPr>
          <a:xfrm flipV="1">
            <a:off x="500034" y="4500570"/>
            <a:ext cx="5000660" cy="2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V="1">
            <a:off x="500034" y="4786322"/>
            <a:ext cx="8429684" cy="25718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10800000" flipV="1">
            <a:off x="4643438" y="3143248"/>
            <a:ext cx="1588" cy="71438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rot="5400000">
            <a:off x="6929454" y="5715016"/>
            <a:ext cx="857256" cy="158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2285984" y="3643314"/>
            <a:ext cx="1428760" cy="1588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2285984" y="5786454"/>
            <a:ext cx="1571636" cy="1588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4643438" y="3143248"/>
            <a:ext cx="914400" cy="35719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uk-UA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Рисунок 21" descr="Фото: 2ТЭ70-006 — TrainPix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034" y="5072074"/>
            <a:ext cx="1714512" cy="10131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5" name="Прямоугольник 24"/>
          <p:cNvSpPr/>
          <p:nvPr/>
        </p:nvSpPr>
        <p:spPr>
          <a:xfrm>
            <a:off x="7358082" y="5286388"/>
            <a:ext cx="1143008" cy="35719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17 </a:t>
            </a:r>
            <a:r>
              <a:rPr lang="uk-UA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Правая фигурная скобка 29"/>
          <p:cNvSpPr/>
          <p:nvPr/>
        </p:nvSpPr>
        <p:spPr>
          <a:xfrm rot="16200000">
            <a:off x="2643174" y="1785926"/>
            <a:ext cx="428628" cy="4572032"/>
          </a:xfrm>
          <a:prstGeom prst="rightBrace">
            <a:avLst>
              <a:gd name="adj1" fmla="val 8333"/>
              <a:gd name="adj2" fmla="val 50630"/>
            </a:avLst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2285984" y="3143248"/>
            <a:ext cx="22714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184 км/</a:t>
            </a:r>
            <a:r>
              <a:rPr lang="uk-UA" sz="2400" b="1" dirty="0" err="1" smtClean="0">
                <a:latin typeface="Times New Roman" pitchFamily="18" charset="0"/>
                <a:cs typeface="Times New Roman" pitchFamily="18" charset="0"/>
              </a:rPr>
              <a:t>год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285984" y="5286388"/>
            <a:ext cx="18573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92 км/</a:t>
            </a:r>
            <a:r>
              <a:rPr lang="uk-UA" sz="2400" b="1" dirty="0" err="1" smtClean="0">
                <a:latin typeface="Times New Roman" pitchFamily="18" charset="0"/>
                <a:cs typeface="Times New Roman" pitchFamily="18" charset="0"/>
              </a:rPr>
              <a:t>год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000364" y="3643314"/>
            <a:ext cx="10177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? км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Левая фигурная скобка 28"/>
          <p:cNvSpPr/>
          <p:nvPr/>
        </p:nvSpPr>
        <p:spPr>
          <a:xfrm rot="16200000">
            <a:off x="4357687" y="1142983"/>
            <a:ext cx="428627" cy="8143933"/>
          </a:xfrm>
          <a:prstGeom prst="leftBrac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/>
          <p:cNvSpPr txBox="1"/>
          <p:nvPr/>
        </p:nvSpPr>
        <p:spPr>
          <a:xfrm>
            <a:off x="4857752" y="5143512"/>
            <a:ext cx="1357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? км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 rot="5400000">
            <a:off x="1143770" y="4499776"/>
            <a:ext cx="285752" cy="158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rot="5400000">
            <a:off x="1929588" y="4499776"/>
            <a:ext cx="285752" cy="158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rot="5400000">
            <a:off x="2715406" y="4499776"/>
            <a:ext cx="285752" cy="158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rot="5400000">
            <a:off x="3501224" y="4499776"/>
            <a:ext cx="285752" cy="158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rot="5400000">
            <a:off x="4214016" y="4499776"/>
            <a:ext cx="285752" cy="158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rot="5400000">
            <a:off x="392877" y="4464851"/>
            <a:ext cx="215108" cy="794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 rot="5400000">
            <a:off x="392877" y="4822041"/>
            <a:ext cx="215108" cy="794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 rot="5400000">
            <a:off x="5036347" y="4464851"/>
            <a:ext cx="215108" cy="794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 rot="5400000">
            <a:off x="8536809" y="4750603"/>
            <a:ext cx="215108" cy="794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дминистратор.BEST-6IQJEP381R\Desktop\unnam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8" name="Picture 4" descr="Шаблоны для создания презентаций «Рамки зелёные»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428604"/>
            <a:ext cx="8715436" cy="428628"/>
          </a:xfrm>
          <a:prstGeom prst="rect">
            <a:avLst/>
          </a:prstGeom>
          <a:noFill/>
        </p:spPr>
      </p:pic>
      <p:sp>
        <p:nvSpPr>
          <p:cNvPr id="1030" name="AutoShape 6" descr="Frame, Frames, Flashing Lights, Green - Jitter.Bug.Girl, frame , frames ,  flashing , lights , deco , decoration , green , animation , gif , jitter ,  bug , girl - PicMix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4" name="Picture 10" descr="Создать мем &quot;рамка, зеленая рамка для вебки, тонкая зелёная рамка для  презентации&quot; - Картинки - Meme-arsenal.co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1000108"/>
            <a:ext cx="8715436" cy="71438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643306" y="0"/>
            <a:ext cx="13573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/>
              <a:t>Картка</a:t>
            </a:r>
            <a:r>
              <a:rPr lang="en-US" sz="2000" b="1" dirty="0" smtClean="0"/>
              <a:t> 14</a:t>
            </a:r>
            <a:endParaRPr lang="ru-RU" sz="2000" b="1" dirty="0"/>
          </a:p>
        </p:txBody>
      </p:sp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357158" y="928671"/>
            <a:ext cx="878684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Щоб знайти 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відстань (шлях)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потрібно швидкість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помножити на</a:t>
            </a:r>
            <a:r>
              <a:rPr kumimoji="0" lang="en-US" sz="24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час.</a:t>
            </a:r>
            <a:r>
              <a:rPr lang="en-US" sz="2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           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 =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V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·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5720" y="1714488"/>
            <a:ext cx="857256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Відстань між двома містами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—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b="1" i="1" dirty="0" smtClean="0">
                <a:latin typeface="Times New Roman" pitchFamily="18" charset="0"/>
                <a:cs typeface="Times New Roman" pitchFamily="18" charset="0"/>
              </a:rPr>
              <a:t>1 153 км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. Чи може автомобіль подолати цей шлях за </a:t>
            </a:r>
            <a:r>
              <a:rPr lang="uk-UA" sz="2800" b="1" i="1" dirty="0" smtClean="0">
                <a:latin typeface="Times New Roman" pitchFamily="18" charset="0"/>
                <a:cs typeface="Times New Roman" pitchFamily="18" charset="0"/>
              </a:rPr>
              <a:t>14 годин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, якщо рухатиметься зі швидкістю </a:t>
            </a:r>
            <a:r>
              <a:rPr lang="uk-UA" sz="2800" b="1" i="1" dirty="0" smtClean="0">
                <a:latin typeface="Times New Roman" pitchFamily="18" charset="0"/>
                <a:cs typeface="Times New Roman" pitchFamily="18" charset="0"/>
              </a:rPr>
              <a:t>96 км/</a:t>
            </a:r>
            <a:r>
              <a:rPr lang="uk-UA" sz="2800" b="1" i="1" dirty="0" err="1" smtClean="0">
                <a:latin typeface="Times New Roman" pitchFamily="18" charset="0"/>
                <a:cs typeface="Times New Roman" pitchFamily="18" charset="0"/>
              </a:rPr>
              <a:t>год</a:t>
            </a:r>
            <a:r>
              <a:rPr lang="uk-UA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і витратить на зупинки </a:t>
            </a:r>
            <a:r>
              <a:rPr lang="uk-UA" sz="2800" b="1" i="1" dirty="0" smtClean="0">
                <a:latin typeface="Times New Roman" pitchFamily="18" charset="0"/>
                <a:cs typeface="Times New Roman" pitchFamily="18" charset="0"/>
              </a:rPr>
              <a:t>2 години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Бесплатно векторы | Гоночный автомобиль зеленого цвета на изолированных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10" y="3857628"/>
            <a:ext cx="2357454" cy="1143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>
            <a:off x="1142976" y="357166"/>
            <a:ext cx="578647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Задача  на рух в одному напрямі</a:t>
            </a: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cxnSp>
        <p:nvCxnSpPr>
          <p:cNvPr id="13" name="Прямая со стрелкой 12"/>
          <p:cNvCxnSpPr/>
          <p:nvPr/>
        </p:nvCxnSpPr>
        <p:spPr>
          <a:xfrm flipV="1">
            <a:off x="500034" y="5072074"/>
            <a:ext cx="8358246" cy="25718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5400000">
            <a:off x="7108049" y="4107661"/>
            <a:ext cx="928694" cy="158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3286116" y="4643446"/>
            <a:ext cx="1500198" cy="1588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7572396" y="3643314"/>
            <a:ext cx="1000132" cy="35719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14 </a:t>
            </a:r>
            <a:r>
              <a:rPr lang="uk-UA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Левая фигурная скобка 18"/>
          <p:cNvSpPr/>
          <p:nvPr/>
        </p:nvSpPr>
        <p:spPr>
          <a:xfrm rot="16200000">
            <a:off x="4334888" y="1451533"/>
            <a:ext cx="402787" cy="8072495"/>
          </a:xfrm>
          <a:prstGeom prst="leftBrac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3071802" y="5500702"/>
            <a:ext cx="12480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1153 км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357554" y="4143380"/>
            <a:ext cx="16174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96 км/</a:t>
            </a:r>
            <a:r>
              <a:rPr lang="uk-UA" sz="2400" b="1" dirty="0" err="1" smtClean="0">
                <a:latin typeface="Times New Roman" pitchFamily="18" charset="0"/>
                <a:cs typeface="Times New Roman" pitchFamily="18" charset="0"/>
              </a:rPr>
              <a:t>год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 rot="5400000">
            <a:off x="392877" y="5107793"/>
            <a:ext cx="215108" cy="794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rot="5400000">
            <a:off x="8465371" y="5036355"/>
            <a:ext cx="215108" cy="794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дминистратор.BEST-6IQJEP381R\Desktop\unnam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8" name="Picture 4" descr="Шаблоны для создания презентаций «Рамки зелёные»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428604"/>
            <a:ext cx="8715436" cy="428628"/>
          </a:xfrm>
          <a:prstGeom prst="rect">
            <a:avLst/>
          </a:prstGeom>
          <a:noFill/>
        </p:spPr>
      </p:pic>
      <p:sp>
        <p:nvSpPr>
          <p:cNvPr id="1030" name="AutoShape 6" descr="Frame, Frames, Flashing Lights, Green - Jitter.Bug.Girl, frame , frames ,  flashing , lights , deco , decoration , green , animation , gif , jitter ,  bug , girl - PicMix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4" name="Picture 10" descr="Создать мем &quot;рамка, зеленая рамка для вебки, тонкая зелёная рамка для  презентации&quot; - Картинки - Meme-arsenal.co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1000108"/>
            <a:ext cx="8715436" cy="71438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643306" y="0"/>
            <a:ext cx="13573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/>
              <a:t>Картка</a:t>
            </a:r>
            <a:r>
              <a:rPr lang="en-US" sz="2000" b="1" dirty="0" smtClean="0"/>
              <a:t> 15</a:t>
            </a:r>
            <a:endParaRPr lang="ru-RU" sz="2000" b="1" dirty="0"/>
          </a:p>
        </p:txBody>
      </p:sp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500034" y="928671"/>
            <a:ext cx="864396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Щоб знайти 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відстань (шлях)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потрібно швидкість помножити на</a:t>
            </a:r>
            <a:r>
              <a:rPr kumimoji="0" lang="en-US" sz="24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час.</a:t>
            </a:r>
            <a:r>
              <a:rPr lang="en-US" sz="2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       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 =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V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·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flipH="1">
            <a:off x="214282" y="1714488"/>
            <a:ext cx="87154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Електропотяг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 рухався </a:t>
            </a:r>
            <a:r>
              <a:rPr lang="uk-UA" sz="2800" b="1" i="1" dirty="0" smtClean="0"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год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зі швидкістю </a:t>
            </a:r>
            <a:r>
              <a:rPr lang="uk-UA" sz="2800" b="1" i="1" dirty="0" smtClean="0">
                <a:latin typeface="Times New Roman" pitchFamily="18" charset="0"/>
                <a:cs typeface="Times New Roman" pitchFamily="18" charset="0"/>
              </a:rPr>
              <a:t>120</a:t>
            </a: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b="1" i="1" dirty="0" smtClean="0">
                <a:latin typeface="Times New Roman" pitchFamily="18" charset="0"/>
                <a:cs typeface="Times New Roman" pitchFamily="18" charset="0"/>
              </a:rPr>
              <a:t>км/</a:t>
            </a:r>
            <a:r>
              <a:rPr lang="uk-UA" sz="2800" b="1" i="1" dirty="0" err="1" smtClean="0">
                <a:latin typeface="Times New Roman" pitchFamily="18" charset="0"/>
                <a:cs typeface="Times New Roman" pitchFamily="18" charset="0"/>
              </a:rPr>
              <a:t>год</a:t>
            </a:r>
            <a:r>
              <a:rPr lang="uk-UA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та </a:t>
            </a:r>
            <a:r>
              <a:rPr lang="uk-UA" sz="2800" b="1" i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год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зі швидкістю </a:t>
            </a:r>
            <a:r>
              <a:rPr lang="uk-UA" sz="2800" b="1" i="1" dirty="0" smtClean="0">
                <a:latin typeface="Times New Roman" pitchFamily="18" charset="0"/>
                <a:cs typeface="Times New Roman" pitchFamily="18" charset="0"/>
              </a:rPr>
              <a:t>100</a:t>
            </a: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b="1" i="1" dirty="0" smtClean="0">
                <a:latin typeface="Times New Roman" pitchFamily="18" charset="0"/>
                <a:cs typeface="Times New Roman" pitchFamily="18" charset="0"/>
              </a:rPr>
              <a:t>км/год</a:t>
            </a:r>
            <a:r>
              <a:rPr lang="uk-UA" sz="2800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Який шлях подолав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електропотяг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 за весь час?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Сеть сахалинских кинотеатров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10" y="3214686"/>
            <a:ext cx="2241617" cy="16049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1000100" y="357166"/>
            <a:ext cx="72866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Задача  на рух в одному напрямі</a:t>
            </a: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 flipV="1">
            <a:off x="428596" y="4857760"/>
            <a:ext cx="8501122" cy="25718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5400000">
            <a:off x="5072860" y="4285462"/>
            <a:ext cx="1428760" cy="158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5400000">
            <a:off x="8180413" y="4107661"/>
            <a:ext cx="927900" cy="794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2857488" y="4643446"/>
            <a:ext cx="1500198" cy="1588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5786446" y="3571876"/>
            <a:ext cx="914400" cy="42862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4год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Левая фигурная скобка 18"/>
          <p:cNvSpPr/>
          <p:nvPr/>
        </p:nvSpPr>
        <p:spPr>
          <a:xfrm rot="16200000">
            <a:off x="4299170" y="1201499"/>
            <a:ext cx="474225" cy="8215373"/>
          </a:xfrm>
          <a:prstGeom prst="leftBrac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4929190" y="5214950"/>
            <a:ext cx="10177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? км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7715272" y="3714752"/>
            <a:ext cx="914400" cy="35719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uk-UA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7" name="Прямая со стрелкой 26"/>
          <p:cNvCxnSpPr/>
          <p:nvPr/>
        </p:nvCxnSpPr>
        <p:spPr>
          <a:xfrm>
            <a:off x="6357950" y="4643446"/>
            <a:ext cx="1500198" cy="1588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2857488" y="4071942"/>
            <a:ext cx="19856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120 км/</a:t>
            </a:r>
            <a:r>
              <a:rPr lang="uk-UA" sz="2400" b="1" dirty="0" err="1" smtClean="0">
                <a:latin typeface="Times New Roman" pitchFamily="18" charset="0"/>
                <a:cs typeface="Times New Roman" pitchFamily="18" charset="0"/>
              </a:rPr>
              <a:t>год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357950" y="4071942"/>
            <a:ext cx="2071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100 км/</a:t>
            </a:r>
            <a:r>
              <a:rPr lang="uk-UA" sz="2400" b="1" dirty="0" err="1" smtClean="0">
                <a:latin typeface="Times New Roman" pitchFamily="18" charset="0"/>
                <a:cs typeface="Times New Roman" pitchFamily="18" charset="0"/>
              </a:rPr>
              <a:t>год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 rot="5400000">
            <a:off x="1642248" y="4856966"/>
            <a:ext cx="285752" cy="158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rot="5400000">
            <a:off x="2856694" y="4856966"/>
            <a:ext cx="285752" cy="158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rot="5400000">
            <a:off x="4287042" y="4856966"/>
            <a:ext cx="285752" cy="158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rot="5400000">
            <a:off x="6930248" y="4856966"/>
            <a:ext cx="285752" cy="158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rot="5400000">
            <a:off x="321439" y="4893479"/>
            <a:ext cx="215108" cy="794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rot="5400000">
            <a:off x="8536809" y="4822041"/>
            <a:ext cx="215108" cy="794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дминистратор.BEST-6IQJEP381R\Desktop\unnam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8" name="Picture 4" descr="Шаблоны для создания презентаций «Рамки зелёные»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428604"/>
            <a:ext cx="8715436" cy="428628"/>
          </a:xfrm>
          <a:prstGeom prst="rect">
            <a:avLst/>
          </a:prstGeom>
          <a:noFill/>
        </p:spPr>
      </p:pic>
      <p:sp>
        <p:nvSpPr>
          <p:cNvPr id="1030" name="AutoShape 6" descr="Frame, Frames, Flashing Lights, Green - Jitter.Bug.Girl, frame , frames ,  flashing , lights , deco , decoration , green , animation , gif , jitter ,  bug , girl - PicMix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4" name="Picture 10" descr="Создать мем &quot;рамка, зеленая рамка для вебки, тонкая зелёная рамка для  презентации&quot; - Картинки - Meme-arsenal.co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1000108"/>
            <a:ext cx="8715436" cy="71438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643306" y="0"/>
            <a:ext cx="13573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/>
              <a:t>Картка</a:t>
            </a:r>
            <a:r>
              <a:rPr lang="en-US" sz="2000" b="1" dirty="0" smtClean="0"/>
              <a:t> 16</a:t>
            </a:r>
            <a:endParaRPr lang="ru-RU" sz="2000" b="1" dirty="0"/>
          </a:p>
        </p:txBody>
      </p:sp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0" y="928671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Щоб знайти 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відстань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потрібно швидкість помножити на</a:t>
            </a:r>
            <a:r>
              <a:rPr kumimoji="0" lang="en-US" sz="24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час.</a:t>
            </a:r>
            <a:r>
              <a:rPr lang="en-US" sz="2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                                     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 =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V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·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1472" y="1928802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2000232" y="3286124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214282" y="1643050"/>
            <a:ext cx="8715436" cy="1887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   З двох міст одночасно назустріч од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ин одному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виїхали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автобус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легковий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автомобіль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Вони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зустрілися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через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3 год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Швидкість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автобуса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65 км/год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автомобіля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— на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13 км/год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більша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Знайди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відстань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між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містами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 descr="C:\Users\Администратор.BEST-6IQJEP381R\Desktop\coaster_03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3714752"/>
            <a:ext cx="1785950" cy="1176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Легковой автомобиль Автопанорама 10016J ВАЗ 2104 Pull Back — цена, купить  недорого в интернет-магазине, доставка в Екатеринбурге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72330" y="3857628"/>
            <a:ext cx="1785950" cy="10572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1500166" y="357166"/>
            <a:ext cx="67151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Задача на зустрічний рух</a:t>
            </a: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Равнобедренный треугольник 15"/>
          <p:cNvSpPr/>
          <p:nvPr/>
        </p:nvSpPr>
        <p:spPr>
          <a:xfrm rot="5400000">
            <a:off x="4143372" y="4000504"/>
            <a:ext cx="428628" cy="571504"/>
          </a:xfrm>
          <a:prstGeom prst="triangle">
            <a:avLst>
              <a:gd name="adj" fmla="val 63333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500034" y="5072074"/>
            <a:ext cx="8143932" cy="158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rot="10800000" flipV="1">
            <a:off x="4071934" y="4357694"/>
            <a:ext cx="1588" cy="71438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2214546" y="4643446"/>
            <a:ext cx="1500198" cy="1588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rot="10800000">
            <a:off x="5286380" y="4643446"/>
            <a:ext cx="1571636" cy="1588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3714744" y="3571876"/>
            <a:ext cx="914400" cy="35719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uk-UA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Левая фигурная скобка 21"/>
          <p:cNvSpPr/>
          <p:nvPr/>
        </p:nvSpPr>
        <p:spPr>
          <a:xfrm rot="16200000">
            <a:off x="4321967" y="1393017"/>
            <a:ext cx="428628" cy="8072494"/>
          </a:xfrm>
          <a:prstGeom prst="leftBrace">
            <a:avLst>
              <a:gd name="adj1" fmla="val 8333"/>
              <a:gd name="adj2" fmla="val 50177"/>
            </a:avLst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Box 27"/>
          <p:cNvSpPr txBox="1"/>
          <p:nvPr/>
        </p:nvSpPr>
        <p:spPr>
          <a:xfrm>
            <a:off x="4929190" y="5500702"/>
            <a:ext cx="10891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? км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214546" y="4143380"/>
            <a:ext cx="18317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65 км/</a:t>
            </a:r>
            <a:r>
              <a:rPr lang="uk-UA" sz="2400" b="1" dirty="0" err="1" smtClean="0">
                <a:latin typeface="Times New Roman" pitchFamily="18" charset="0"/>
                <a:cs typeface="Times New Roman" pitchFamily="18" charset="0"/>
              </a:rPr>
              <a:t>год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643570" y="4143380"/>
            <a:ext cx="12320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? км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 rot="5400000">
            <a:off x="1643836" y="5071280"/>
            <a:ext cx="285752" cy="158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rot="5400000">
            <a:off x="2786844" y="5071280"/>
            <a:ext cx="285752" cy="158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rot="5400000">
            <a:off x="5430050" y="5071280"/>
            <a:ext cx="285752" cy="158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rot="5400000">
            <a:off x="6858810" y="5071280"/>
            <a:ext cx="285752" cy="158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rot="5400000">
            <a:off x="3251191" y="3963991"/>
            <a:ext cx="928694" cy="158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rot="5400000">
            <a:off x="392877" y="5036355"/>
            <a:ext cx="215108" cy="794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rot="5400000">
            <a:off x="8465371" y="5036355"/>
            <a:ext cx="215108" cy="794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дминистратор.BEST-6IQJEP381R\Desktop\unnam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8" name="Picture 4" descr="Шаблоны для создания презентаций «Рамки зелёные»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428604"/>
            <a:ext cx="8715436" cy="428628"/>
          </a:xfrm>
          <a:prstGeom prst="rect">
            <a:avLst/>
          </a:prstGeom>
          <a:noFill/>
        </p:spPr>
      </p:pic>
      <p:sp>
        <p:nvSpPr>
          <p:cNvPr id="1030" name="AutoShape 6" descr="Frame, Frames, Flashing Lights, Green - Jitter.Bug.Girl, frame , frames ,  flashing , lights , deco , decoration , green , animation , gif , jitter ,  bug , girl - PicMix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4" name="Picture 10" descr="Создать мем &quot;рамка, зеленая рамка для вебки, тонкая зелёная рамка для  презентации&quot; - Картинки - Meme-arsenal.co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1000108"/>
            <a:ext cx="8715436" cy="71438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643306" y="0"/>
            <a:ext cx="13573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/>
              <a:t>Картка</a:t>
            </a:r>
            <a:r>
              <a:rPr lang="en-US" sz="2000" b="1" dirty="0" smtClean="0"/>
              <a:t> 17</a:t>
            </a:r>
            <a:endParaRPr lang="ru-RU" sz="2000" b="1" dirty="0"/>
          </a:p>
        </p:txBody>
      </p:sp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0" y="928671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Щоб знайти 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відстань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потрібно швидкість помножити на</a:t>
            </a:r>
            <a:r>
              <a:rPr kumimoji="0" lang="en-US" sz="24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час.</a:t>
            </a:r>
            <a:r>
              <a:rPr lang="en-US" sz="2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                                     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 =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V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·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5720" y="1714488"/>
            <a:ext cx="85725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  Потяг проїхав </a:t>
            </a:r>
            <a:r>
              <a:rPr lang="uk-UA" sz="2800" b="1" i="1" dirty="0" smtClean="0">
                <a:latin typeface="Times New Roman" pitchFamily="18" charset="0"/>
                <a:cs typeface="Times New Roman" pitchFamily="18" charset="0"/>
              </a:rPr>
              <a:t>8 годин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зі швидкістю </a:t>
            </a:r>
            <a:r>
              <a:rPr lang="uk-UA" sz="2800" b="1" i="1" dirty="0" smtClean="0">
                <a:latin typeface="Times New Roman" pitchFamily="18" charset="0"/>
                <a:cs typeface="Times New Roman" pitchFamily="18" charset="0"/>
              </a:rPr>
              <a:t>80 км за годину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. Після цього йому залишилося проїхати </a:t>
            </a:r>
            <a:r>
              <a:rPr lang="uk-UA" sz="2800" b="1" i="1" dirty="0" smtClean="0">
                <a:latin typeface="Times New Roman" pitchFamily="18" charset="0"/>
                <a:cs typeface="Times New Roman" pitchFamily="18" charset="0"/>
              </a:rPr>
              <a:t>320 км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. Яку відстань треба було проїхати потягу?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C:\Users\Администратор.BEST-6IQJEP381R\Desktop\kisspng-train-rail-transport-tram-3d-modeling-high-speed-r-high-speed-train-5a812d67666606.2240723415184152074194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472" y="3357562"/>
            <a:ext cx="2214578" cy="1304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>
            <a:off x="1714480" y="357166"/>
            <a:ext cx="51435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Задача  на рух в одному напрямі</a:t>
            </a: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13" name="Равнобедренный треугольник 12"/>
          <p:cNvSpPr/>
          <p:nvPr/>
        </p:nvSpPr>
        <p:spPr>
          <a:xfrm rot="5400000">
            <a:off x="6286512" y="3929066"/>
            <a:ext cx="428628" cy="571504"/>
          </a:xfrm>
          <a:prstGeom prst="triangle">
            <a:avLst>
              <a:gd name="adj" fmla="val 63333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 стрелкой 13"/>
          <p:cNvCxnSpPr/>
          <p:nvPr/>
        </p:nvCxnSpPr>
        <p:spPr>
          <a:xfrm>
            <a:off x="428596" y="4857760"/>
            <a:ext cx="8501122" cy="1588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5400000">
            <a:off x="5715802" y="4500570"/>
            <a:ext cx="999338" cy="794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3000364" y="4429132"/>
            <a:ext cx="1714512" cy="1588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5786446" y="3571876"/>
            <a:ext cx="914400" cy="35719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 </a:t>
            </a:r>
            <a:r>
              <a:rPr lang="uk-UA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Левая фигурная скобка 19"/>
          <p:cNvSpPr/>
          <p:nvPr/>
        </p:nvSpPr>
        <p:spPr>
          <a:xfrm rot="16200000">
            <a:off x="4321967" y="1178703"/>
            <a:ext cx="428628" cy="8215370"/>
          </a:xfrm>
          <a:prstGeom prst="leftBrac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3071802" y="3929066"/>
            <a:ext cx="17603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80 км/</a:t>
            </a:r>
            <a:r>
              <a:rPr lang="uk-UA" sz="2400" b="1" dirty="0" err="1" smtClean="0">
                <a:latin typeface="Times New Roman" pitchFamily="18" charset="0"/>
                <a:cs typeface="Times New Roman" pitchFamily="18" charset="0"/>
              </a:rPr>
              <a:t>год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214678" y="5286388"/>
            <a:ext cx="1160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? км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авая фигурная скобка 24"/>
          <p:cNvSpPr/>
          <p:nvPr/>
        </p:nvSpPr>
        <p:spPr>
          <a:xfrm rot="16200000">
            <a:off x="7322363" y="3321843"/>
            <a:ext cx="285752" cy="2357454"/>
          </a:xfrm>
          <a:prstGeom prst="rightBrace">
            <a:avLst>
              <a:gd name="adj1" fmla="val 8333"/>
              <a:gd name="adj2" fmla="val 50630"/>
            </a:avLst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7143768" y="3929066"/>
            <a:ext cx="1754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320 км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 rot="5400000">
            <a:off x="929456" y="4928404"/>
            <a:ext cx="285752" cy="158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rot="5400000">
            <a:off x="1715274" y="4928404"/>
            <a:ext cx="285752" cy="158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rot="5400000">
            <a:off x="2501092" y="4928404"/>
            <a:ext cx="285752" cy="158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rot="5400000">
            <a:off x="3286910" y="4928404"/>
            <a:ext cx="285752" cy="158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rot="5400000">
            <a:off x="4072728" y="4928404"/>
            <a:ext cx="285752" cy="158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rot="5400000">
            <a:off x="4787108" y="4928404"/>
            <a:ext cx="285752" cy="158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rot="5400000">
            <a:off x="5430050" y="4928404"/>
            <a:ext cx="285752" cy="158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rot="5400000">
            <a:off x="5322893" y="4106867"/>
            <a:ext cx="928694" cy="158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rot="5400000">
            <a:off x="321439" y="4822041"/>
            <a:ext cx="215108" cy="794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rot="5400000">
            <a:off x="8536809" y="4822041"/>
            <a:ext cx="215108" cy="794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rot="5400000">
            <a:off x="6179355" y="4822041"/>
            <a:ext cx="215108" cy="794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дминистратор.BEST-6IQJEP381R\Desktop\unnam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8" name="Picture 4" descr="Шаблоны для создания презентаций «Рамки зелёные»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428604"/>
            <a:ext cx="8715436" cy="428628"/>
          </a:xfrm>
          <a:prstGeom prst="rect">
            <a:avLst/>
          </a:prstGeom>
          <a:noFill/>
        </p:spPr>
      </p:pic>
      <p:sp>
        <p:nvSpPr>
          <p:cNvPr id="1030" name="AutoShape 6" descr="Frame, Frames, Flashing Lights, Green - Jitter.Bug.Girl, frame , frames ,  flashing , lights , deco , decoration , green , animation , gif , jitter ,  bug , girl - PicMix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4" name="Picture 10" descr="Создать мем &quot;рамка, зеленая рамка для вебки, тонкая зелёная рамка для  презентации&quot; - Картинки - Meme-arsenal.co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1000108"/>
            <a:ext cx="8715436" cy="71438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643306" y="0"/>
            <a:ext cx="13573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/>
              <a:t>Картка</a:t>
            </a:r>
            <a:r>
              <a:rPr lang="en-US" sz="2000" b="1" dirty="0" smtClean="0"/>
              <a:t> 18</a:t>
            </a:r>
            <a:endParaRPr lang="ru-RU" sz="2000" b="1" dirty="0"/>
          </a:p>
        </p:txBody>
      </p:sp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0" y="928671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Щоб знайти 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відстань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потрібно швидкість помножити на</a:t>
            </a:r>
            <a:r>
              <a:rPr kumimoji="0" lang="en-US" sz="24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час.</a:t>
            </a:r>
            <a:r>
              <a:rPr lang="en-US" sz="2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                                     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 =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V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·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14282" y="1643050"/>
            <a:ext cx="8715436" cy="1887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3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двох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міст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відстань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між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якими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1430 км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одночасно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назустріч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один одному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вирушили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два потяги.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Швидкість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першого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потяг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52 км/год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Яка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швидкість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другого потяг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якщо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вони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зустрілися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через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13 годин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 descr="LDD. Электропоезд ЭД4М - DoubleBrick.ru - форум о LEGO®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29454" y="3857628"/>
            <a:ext cx="1781174" cy="1143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C:\Users\Администратор.BEST-6IQJEP381R\Desktop\kisspng-train-rail-transport-tram-3d-modeling-high-speed-r-high-speed-train-5a812d67666606.2240723415184152074194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034" y="4000504"/>
            <a:ext cx="1500198" cy="8429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1785918" y="357166"/>
            <a:ext cx="578647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Задача на зустрічний рух</a:t>
            </a: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Равнобедренный треугольник 13"/>
          <p:cNvSpPr/>
          <p:nvPr/>
        </p:nvSpPr>
        <p:spPr>
          <a:xfrm rot="5400000">
            <a:off x="4500562" y="4071942"/>
            <a:ext cx="428628" cy="571504"/>
          </a:xfrm>
          <a:prstGeom prst="triangle">
            <a:avLst>
              <a:gd name="adj" fmla="val 63333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428596" y="5072074"/>
            <a:ext cx="8143932" cy="158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>
            <a:stCxn id="14" idx="4"/>
          </p:cNvCxnSpPr>
          <p:nvPr/>
        </p:nvCxnSpPr>
        <p:spPr>
          <a:xfrm rot="10800000" flipV="1">
            <a:off x="4429124" y="4572007"/>
            <a:ext cx="1588" cy="642941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2071670" y="4643446"/>
            <a:ext cx="1428760" cy="1588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rot="10800000">
            <a:off x="5143504" y="4643446"/>
            <a:ext cx="1428760" cy="1588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3929058" y="3571876"/>
            <a:ext cx="1057276" cy="42862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13 </a:t>
            </a:r>
            <a:r>
              <a:rPr lang="uk-UA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Левая фигурная скобка 20"/>
          <p:cNvSpPr/>
          <p:nvPr/>
        </p:nvSpPr>
        <p:spPr>
          <a:xfrm rot="16200000">
            <a:off x="4357687" y="1357298"/>
            <a:ext cx="357191" cy="8072495"/>
          </a:xfrm>
          <a:prstGeom prst="leftBrace">
            <a:avLst>
              <a:gd name="adj1" fmla="val 8333"/>
              <a:gd name="adj2" fmla="val 47345"/>
            </a:avLst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TextBox 30"/>
          <p:cNvSpPr txBox="1"/>
          <p:nvPr/>
        </p:nvSpPr>
        <p:spPr>
          <a:xfrm>
            <a:off x="4929190" y="5429264"/>
            <a:ext cx="1622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1430 км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071670" y="4143380"/>
            <a:ext cx="19746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52 км/</a:t>
            </a:r>
            <a:r>
              <a:rPr lang="uk-UA" sz="2400" b="1" dirty="0" err="1" smtClean="0">
                <a:latin typeface="Times New Roman" pitchFamily="18" charset="0"/>
                <a:cs typeface="Times New Roman" pitchFamily="18" charset="0"/>
              </a:rPr>
              <a:t>год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286380" y="4143380"/>
            <a:ext cx="16064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? км/</a:t>
            </a:r>
            <a:r>
              <a:rPr lang="uk-UA" sz="2400" b="1" dirty="0" err="1" smtClean="0">
                <a:latin typeface="Times New Roman" pitchFamily="18" charset="0"/>
                <a:cs typeface="Times New Roman" pitchFamily="18" charset="0"/>
              </a:rPr>
              <a:t>год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 rot="5400000">
            <a:off x="3465505" y="4035429"/>
            <a:ext cx="928694" cy="158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rot="5400000">
            <a:off x="321439" y="5036355"/>
            <a:ext cx="215108" cy="794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rot="5400000">
            <a:off x="8465371" y="5036355"/>
            <a:ext cx="215108" cy="794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дминистратор.BEST-6IQJEP381R\Desktop\unnam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8" name="Picture 4" descr="Шаблоны для создания презентаций «Рамки зелёные»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428604"/>
            <a:ext cx="8715436" cy="428628"/>
          </a:xfrm>
          <a:prstGeom prst="rect">
            <a:avLst/>
          </a:prstGeom>
          <a:noFill/>
        </p:spPr>
      </p:pic>
      <p:sp>
        <p:nvSpPr>
          <p:cNvPr id="1030" name="AutoShape 6" descr="Frame, Frames, Flashing Lights, Green - Jitter.Bug.Girl, frame , frames ,  flashing , lights , deco , decoration , green , animation , gif , jitter ,  bug , girl - PicMix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4" name="Picture 10" descr="Создать мем &quot;рамка, зеленая рамка для вебки, тонкая зелёная рамка для  презентации&quot; - Картинки - Meme-arsenal.co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1000108"/>
            <a:ext cx="8715436" cy="71438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643306" y="0"/>
            <a:ext cx="13573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/>
              <a:t>Картка</a:t>
            </a:r>
            <a:r>
              <a:rPr lang="en-US" sz="2000" b="1" dirty="0" smtClean="0"/>
              <a:t> 1</a:t>
            </a:r>
            <a:endParaRPr lang="ru-RU" sz="2000" b="1" dirty="0"/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428596" y="928670"/>
            <a:ext cx="850112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Щоб знайти 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швидкість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потрібно відстань поділити на час.</a:t>
            </a:r>
            <a:r>
              <a:rPr lang="en-US" sz="2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                               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 =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S</a:t>
            </a:r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: 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86051" y="3500438"/>
            <a:ext cx="71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214282" y="1714488"/>
            <a:ext cx="8501122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</a:t>
            </a:r>
            <a:r>
              <a:rPr lang="uk-UA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Знайди швидкість гелікоптера, якщо за </a:t>
            </a:r>
            <a:r>
              <a:rPr kumimoji="0" lang="uk-UA" sz="2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8 годин 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він пролетів </a:t>
            </a:r>
            <a:r>
              <a:rPr kumimoji="0" lang="uk-UA" sz="2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2472 км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Відстань </a:t>
            </a:r>
            <a:r>
              <a:rPr kumimoji="0" lang="uk-UA" sz="2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480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км 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швидкий потяг подолав за </a:t>
            </a:r>
            <a:r>
              <a:rPr kumimoji="0" lang="uk-UA" sz="2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год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 якою швидкістю рухався потяг?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Відстань </a:t>
            </a:r>
            <a:r>
              <a:rPr kumimoji="0" lang="uk-UA" sz="2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8100 км 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літак пролетів за</a:t>
            </a:r>
            <a:r>
              <a:rPr kumimoji="0" lang="uk-UA" sz="28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9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год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Яка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швидкість літака?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Рисунок 11" descr="C:\Users\Администратор.BEST-6IQJEP381R\Desktop\helicopter256.pn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1" y="2214555"/>
            <a:ext cx="1500197" cy="857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C:\Users\Администратор.BEST-6IQJEP381R\Desktop\4f3392ef7588ff4da07d662a0092802c (1)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00694" y="3571876"/>
            <a:ext cx="1714512" cy="11096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самолет бесплатно значок из Bagg And Boxes Icons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643834" y="4643446"/>
            <a:ext cx="1214446" cy="1143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Прямоугольник 14"/>
          <p:cNvSpPr/>
          <p:nvPr/>
        </p:nvSpPr>
        <p:spPr>
          <a:xfrm>
            <a:off x="1071538" y="428604"/>
            <a:ext cx="70723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</a:t>
            </a:r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Задача  на знаходження  швидкості руху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дминистратор.BEST-6IQJEP381R\Desktop\unnam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8" name="Picture 4" descr="Шаблоны для создания презентаций «Рамки зелёные»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428604"/>
            <a:ext cx="8715436" cy="428628"/>
          </a:xfrm>
          <a:prstGeom prst="rect">
            <a:avLst/>
          </a:prstGeom>
          <a:noFill/>
        </p:spPr>
      </p:pic>
      <p:sp>
        <p:nvSpPr>
          <p:cNvPr id="1030" name="AutoShape 6" descr="Frame, Frames, Flashing Lights, Green - Jitter.Bug.Girl, frame , frames ,  flashing , lights , deco , decoration , green , animation , gif , jitter ,  bug , girl - PicMix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4" name="Picture 10" descr="Создать мем &quot;рамка, зеленая рамка для вебки, тонкая зелёная рамка для  презентации&quot; - Картинки - Meme-arsenal.co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1000108"/>
            <a:ext cx="8715436" cy="71438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643306" y="0"/>
            <a:ext cx="13573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/>
              <a:t>Картка</a:t>
            </a:r>
            <a:r>
              <a:rPr lang="en-US" sz="2000" b="1" dirty="0" smtClean="0"/>
              <a:t> 19</a:t>
            </a:r>
            <a:endParaRPr lang="ru-RU" sz="2000" b="1" dirty="0"/>
          </a:p>
        </p:txBody>
      </p:sp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0" y="928671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Щоб знайти 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відстань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потрібно швидкість помножити на</a:t>
            </a:r>
            <a:r>
              <a:rPr kumimoji="0" lang="en-US" sz="24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час.</a:t>
            </a:r>
            <a:r>
              <a:rPr lang="en-US" sz="2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                                     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 =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V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·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4282" y="1643050"/>
            <a:ext cx="8715436" cy="1887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одного вокзалу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одночасно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протилежних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напрямах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вирушили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два потяги. Перший потяг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рухався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швидкістю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80 км/год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другий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85 км/год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Яка 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відстань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буде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між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ними через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4 год?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C:\Users\Администратор.BEST-6IQJEP381R\Desktop\Конструктор AUSINI 25002 img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28860" y="3786190"/>
            <a:ext cx="1895477" cy="11430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Как нарисовать скоростной поезд карандашом поэтапно?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72066" y="3929066"/>
            <a:ext cx="2071702" cy="10001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1500166" y="357166"/>
            <a:ext cx="692948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Задача на рух у протилежних напрямах</a:t>
            </a: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Равнобедренный треугольник 13"/>
          <p:cNvSpPr/>
          <p:nvPr/>
        </p:nvSpPr>
        <p:spPr>
          <a:xfrm rot="5400000">
            <a:off x="4500562" y="4214818"/>
            <a:ext cx="428628" cy="571504"/>
          </a:xfrm>
          <a:prstGeom prst="triangle">
            <a:avLst>
              <a:gd name="adj" fmla="val 63333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500034" y="5072074"/>
            <a:ext cx="8143932" cy="158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rot="5400000">
            <a:off x="3964777" y="4750603"/>
            <a:ext cx="928694" cy="158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7215206" y="4643446"/>
            <a:ext cx="1428760" cy="1588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rot="10800000">
            <a:off x="785786" y="4643446"/>
            <a:ext cx="1500198" cy="1588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4286248" y="3571876"/>
            <a:ext cx="857256" cy="42862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uk-UA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Левая фигурная скобка 20"/>
          <p:cNvSpPr/>
          <p:nvPr/>
        </p:nvSpPr>
        <p:spPr>
          <a:xfrm rot="16200000">
            <a:off x="4357686" y="1357298"/>
            <a:ext cx="428628" cy="8143932"/>
          </a:xfrm>
          <a:prstGeom prst="leftBrace">
            <a:avLst>
              <a:gd name="adj1" fmla="val 8333"/>
              <a:gd name="adj2" fmla="val 46460"/>
            </a:avLst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/>
          <p:cNvSpPr txBox="1"/>
          <p:nvPr/>
        </p:nvSpPr>
        <p:spPr>
          <a:xfrm>
            <a:off x="857224" y="4143380"/>
            <a:ext cx="16174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80 км/</a:t>
            </a:r>
            <a:r>
              <a:rPr lang="uk-UA" sz="2400" b="1" dirty="0" err="1" smtClean="0">
                <a:latin typeface="Times New Roman" pitchFamily="18" charset="0"/>
                <a:cs typeface="Times New Roman" pitchFamily="18" charset="0"/>
              </a:rPr>
              <a:t>год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215206" y="4071942"/>
            <a:ext cx="19746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85 км/</a:t>
            </a:r>
            <a:r>
              <a:rPr lang="uk-UA" sz="2400" b="1" dirty="0" err="1" smtClean="0">
                <a:latin typeface="Times New Roman" pitchFamily="18" charset="0"/>
                <a:cs typeface="Times New Roman" pitchFamily="18" charset="0"/>
              </a:rPr>
              <a:t>год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071803" y="5357826"/>
            <a:ext cx="928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? км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 rot="5400000">
            <a:off x="1358084" y="5071280"/>
            <a:ext cx="285752" cy="158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rot="5400000">
            <a:off x="2285190" y="5071280"/>
            <a:ext cx="285752" cy="158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rot="5400000">
            <a:off x="3285322" y="5071280"/>
            <a:ext cx="285752" cy="158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rot="5400000">
            <a:off x="5285586" y="5071280"/>
            <a:ext cx="285752" cy="158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rot="5400000">
            <a:off x="6357156" y="5071280"/>
            <a:ext cx="285752" cy="158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rot="5400000">
            <a:off x="7428725" y="5071280"/>
            <a:ext cx="285752" cy="158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rot="5400000">
            <a:off x="3822695" y="4035429"/>
            <a:ext cx="928694" cy="158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rot="5400000">
            <a:off x="392877" y="5036355"/>
            <a:ext cx="215108" cy="794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rot="5400000">
            <a:off x="8536809" y="5036355"/>
            <a:ext cx="215108" cy="794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дминистратор.BEST-6IQJEP381R\Desktop\unnam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8" name="Picture 4" descr="Шаблоны для создания презентаций «Рамки зелёные»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428604"/>
            <a:ext cx="8715436" cy="428628"/>
          </a:xfrm>
          <a:prstGeom prst="rect">
            <a:avLst/>
          </a:prstGeom>
          <a:noFill/>
        </p:spPr>
      </p:pic>
      <p:sp>
        <p:nvSpPr>
          <p:cNvPr id="1030" name="AutoShape 6" descr="Frame, Frames, Flashing Lights, Green - Jitter.Bug.Girl, frame , frames ,  flashing , lights , deco , decoration , green , animation , gif , jitter ,  bug , girl - PicMix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4" name="Picture 10" descr="Создать мем &quot;рамка, зеленая рамка для вебки, тонкая зелёная рамка для  презентации&quot; - Картинки - Meme-arsenal.co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1000108"/>
            <a:ext cx="8715436" cy="71438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643306" y="0"/>
            <a:ext cx="13573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/>
              <a:t>Картка</a:t>
            </a:r>
            <a:r>
              <a:rPr lang="en-US" sz="2000" b="1" dirty="0" smtClean="0"/>
              <a:t> 20</a:t>
            </a:r>
            <a:endParaRPr lang="ru-RU" sz="2000" b="1" dirty="0"/>
          </a:p>
        </p:txBody>
      </p:sp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0" y="928671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Щоб знайти 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відстань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потрібно швидкість помножити на</a:t>
            </a:r>
            <a:r>
              <a:rPr kumimoji="0" lang="en-US" sz="24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час.</a:t>
            </a:r>
            <a:r>
              <a:rPr lang="en-US" sz="2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                                     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 =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V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·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4282" y="1643050"/>
            <a:ext cx="8929718" cy="2318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З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двох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міст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відстань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між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якими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892 км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виходять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одночасно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назустріч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один одному два потяги.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Швидкість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першого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потяга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57 км за годину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швидкість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другого —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59 км за годину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На яку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відстань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зблизяться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потяги через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7 год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після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початку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руху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C:\Users\Администратор.BEST-6IQJEP381R\Desktop\1515737917_poyezd-v-naftalan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00892" y="4143380"/>
            <a:ext cx="1781239" cy="10906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 descr="Как нарисовать скоростной поезд карандашом поэтапно?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58" y="4071942"/>
            <a:ext cx="1857388" cy="1123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Box 12"/>
          <p:cNvSpPr txBox="1"/>
          <p:nvPr/>
        </p:nvSpPr>
        <p:spPr>
          <a:xfrm>
            <a:off x="1357290" y="357166"/>
            <a:ext cx="54292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Задача на зустрічний рух</a:t>
            </a: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14" name="Равнобедренный треугольник 13"/>
          <p:cNvSpPr/>
          <p:nvPr/>
        </p:nvSpPr>
        <p:spPr>
          <a:xfrm rot="5400000">
            <a:off x="4000496" y="4286256"/>
            <a:ext cx="428628" cy="571504"/>
          </a:xfrm>
          <a:prstGeom prst="triangle">
            <a:avLst>
              <a:gd name="adj" fmla="val 63333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 flipV="1">
            <a:off x="571472" y="5286388"/>
            <a:ext cx="8143932" cy="7143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rot="5400000">
            <a:off x="5107785" y="5036355"/>
            <a:ext cx="928694" cy="158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rot="5400000">
            <a:off x="3428992" y="5000636"/>
            <a:ext cx="1000132" cy="158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2214546" y="5072074"/>
            <a:ext cx="1357322" cy="1588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rot="10800000">
            <a:off x="5643570" y="5072074"/>
            <a:ext cx="1428760" cy="1588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4500562" y="3929066"/>
            <a:ext cx="928694" cy="35719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 </a:t>
            </a:r>
            <a:r>
              <a:rPr lang="uk-UA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Левая фигурная скобка 20"/>
          <p:cNvSpPr/>
          <p:nvPr/>
        </p:nvSpPr>
        <p:spPr>
          <a:xfrm rot="16200000">
            <a:off x="4406328" y="1665846"/>
            <a:ext cx="474222" cy="8143933"/>
          </a:xfrm>
          <a:prstGeom prst="leftBrace">
            <a:avLst>
              <a:gd name="adj1" fmla="val 8333"/>
              <a:gd name="adj2" fmla="val 40351"/>
            </a:avLst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Равнобедренный треугольник 24"/>
          <p:cNvSpPr/>
          <p:nvPr/>
        </p:nvSpPr>
        <p:spPr>
          <a:xfrm rot="5400000">
            <a:off x="5607851" y="4179099"/>
            <a:ext cx="428628" cy="500066"/>
          </a:xfrm>
          <a:prstGeom prst="triangle">
            <a:avLst>
              <a:gd name="adj" fmla="val 63333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Box 27"/>
          <p:cNvSpPr txBox="1"/>
          <p:nvPr/>
        </p:nvSpPr>
        <p:spPr>
          <a:xfrm>
            <a:off x="2857488" y="5786454"/>
            <a:ext cx="13969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892 км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214546" y="4572008"/>
            <a:ext cx="19746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57 км/</a:t>
            </a:r>
            <a:r>
              <a:rPr lang="uk-UA" sz="2400" b="1" dirty="0" err="1" smtClean="0">
                <a:latin typeface="Times New Roman" pitchFamily="18" charset="0"/>
                <a:cs typeface="Times New Roman" pitchFamily="18" charset="0"/>
              </a:rPr>
              <a:t>год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715008" y="4572008"/>
            <a:ext cx="20460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59 км/</a:t>
            </a:r>
            <a:r>
              <a:rPr lang="uk-UA" sz="2400" b="1" dirty="0" err="1" smtClean="0">
                <a:latin typeface="Times New Roman" pitchFamily="18" charset="0"/>
                <a:cs typeface="Times New Roman" pitchFamily="18" charset="0"/>
              </a:rPr>
              <a:t>год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Правая фигурная скобка 31"/>
          <p:cNvSpPr/>
          <p:nvPr/>
        </p:nvSpPr>
        <p:spPr>
          <a:xfrm rot="16200000">
            <a:off x="4572000" y="4214818"/>
            <a:ext cx="357190" cy="1500198"/>
          </a:xfrm>
          <a:prstGeom prst="rightBrace">
            <a:avLst>
              <a:gd name="adj1" fmla="val 8333"/>
              <a:gd name="adj2" fmla="val 50630"/>
            </a:avLst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/>
          <p:cNvSpPr txBox="1"/>
          <p:nvPr/>
        </p:nvSpPr>
        <p:spPr>
          <a:xfrm>
            <a:off x="4714876" y="4429132"/>
            <a:ext cx="10891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? км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 rot="5400000">
            <a:off x="4071934" y="4357694"/>
            <a:ext cx="857256" cy="158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rot="5400000">
            <a:off x="3893339" y="5322107"/>
            <a:ext cx="215108" cy="794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rot="5400000">
            <a:off x="5393537" y="5322107"/>
            <a:ext cx="215108" cy="794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rot="5400000">
            <a:off x="8608247" y="5250669"/>
            <a:ext cx="215108" cy="794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rot="5400000">
            <a:off x="464315" y="5322107"/>
            <a:ext cx="215108" cy="794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дминистратор.BEST-6IQJEP381R\Desktop\unnam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8" name="Picture 4" descr="Шаблоны для создания презентаций «Рамки зелёные»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428604"/>
            <a:ext cx="8715436" cy="428628"/>
          </a:xfrm>
          <a:prstGeom prst="rect">
            <a:avLst/>
          </a:prstGeom>
          <a:noFill/>
        </p:spPr>
      </p:pic>
      <p:sp>
        <p:nvSpPr>
          <p:cNvPr id="1030" name="AutoShape 6" descr="Frame, Frames, Flashing Lights, Green - Jitter.Bug.Girl, frame , frames ,  flashing , lights , deco , decoration , green , animation , gif , jitter ,  bug , girl - PicMix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4" name="Picture 10" descr="Создать мем &quot;рамка, зеленая рамка для вебки, тонкая зелёная рамка для  презентации&quot; - Картинки - Meme-arsenal.co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1000108"/>
            <a:ext cx="8715436" cy="71438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643306" y="0"/>
            <a:ext cx="13573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/>
              <a:t>Картка</a:t>
            </a:r>
            <a:r>
              <a:rPr lang="en-US" sz="2000" b="1" dirty="0" smtClean="0"/>
              <a:t> 21</a:t>
            </a:r>
            <a:endParaRPr lang="ru-RU" sz="2000" b="1" dirty="0"/>
          </a:p>
        </p:txBody>
      </p:sp>
      <p:sp>
        <p:nvSpPr>
          <p:cNvPr id="51201" name="Rectangle 1"/>
          <p:cNvSpPr>
            <a:spLocks noChangeArrowheads="1"/>
          </p:cNvSpPr>
          <p:nvPr/>
        </p:nvSpPr>
        <p:spPr bwMode="auto">
          <a:xfrm>
            <a:off x="357158" y="928670"/>
            <a:ext cx="850112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Щоб знайти 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час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потрібно відстань поділити на швидкість.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 =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S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: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4282" y="1643050"/>
            <a:ext cx="892971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З  одного міста одночасно в одному напрямі вирушили вантажівка та легковик. Коли вантажівка проїхала </a:t>
            </a:r>
          </a:p>
          <a:p>
            <a:r>
              <a:rPr lang="uk-UA" sz="2800" b="1" i="1" dirty="0" smtClean="0">
                <a:latin typeface="Times New Roman" pitchFamily="18" charset="0"/>
                <a:cs typeface="Times New Roman" pitchFamily="18" charset="0"/>
              </a:rPr>
              <a:t>192 км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, легкова машина проїхала </a:t>
            </a:r>
            <a:r>
              <a:rPr lang="uk-UA" sz="2800" b="1" i="1" dirty="0" smtClean="0">
                <a:latin typeface="Times New Roman" pitchFamily="18" charset="0"/>
                <a:cs typeface="Times New Roman" pitchFamily="18" charset="0"/>
              </a:rPr>
              <a:t>288 км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. Швидкість вантажівки </a:t>
            </a:r>
            <a:r>
              <a:rPr lang="uk-UA" sz="2800" b="1" i="1" dirty="0" smtClean="0">
                <a:latin typeface="Times New Roman" pitchFamily="18" charset="0"/>
                <a:cs typeface="Times New Roman" pitchFamily="18" charset="0"/>
              </a:rPr>
              <a:t>64 км/год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. Знайди швидкість легковика.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C:\Users\Администратор.BEST-6IQJEP381R\Desktop\красное-коммерческое-транспортное-средство-или-грузовой-автомобиль-16005869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48" y="3429000"/>
            <a:ext cx="1625600" cy="9286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C:\Users\Администратор.BEST-6IQJEP381R\Desktop\9bd7a76d7ce91e8f42eb7b960b18a28b.pn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2910" y="5143512"/>
            <a:ext cx="1457325" cy="10001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Box 12"/>
          <p:cNvSpPr txBox="1"/>
          <p:nvPr/>
        </p:nvSpPr>
        <p:spPr>
          <a:xfrm>
            <a:off x="1500166" y="428604"/>
            <a:ext cx="550072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Задача  на рух в одному напрямі</a:t>
            </a: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cxnSp>
        <p:nvCxnSpPr>
          <p:cNvPr id="14" name="Прямая со стрелкой 13"/>
          <p:cNvCxnSpPr/>
          <p:nvPr/>
        </p:nvCxnSpPr>
        <p:spPr>
          <a:xfrm flipV="1">
            <a:off x="500034" y="4643446"/>
            <a:ext cx="7786742" cy="71439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V="1">
            <a:off x="500034" y="4929198"/>
            <a:ext cx="8072494" cy="2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2357422" y="3929066"/>
            <a:ext cx="1357322" cy="1588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2285984" y="5715016"/>
            <a:ext cx="1428760" cy="1588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Левая фигурная скобка 21"/>
          <p:cNvSpPr/>
          <p:nvPr/>
        </p:nvSpPr>
        <p:spPr>
          <a:xfrm rot="16200000">
            <a:off x="4192013" y="1451533"/>
            <a:ext cx="402786" cy="7786744"/>
          </a:xfrm>
          <a:prstGeom prst="leftBrac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4857752" y="5214950"/>
            <a:ext cx="13969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288 км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357422" y="3500438"/>
            <a:ext cx="17985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64 км/</a:t>
            </a:r>
            <a:r>
              <a:rPr lang="uk-UA" sz="2400" b="1" dirty="0" err="1" smtClean="0">
                <a:latin typeface="Times New Roman" pitchFamily="18" charset="0"/>
                <a:cs typeface="Times New Roman" pitchFamily="18" charset="0"/>
              </a:rPr>
              <a:t>год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авая фигурная скобка 23"/>
          <p:cNvSpPr/>
          <p:nvPr/>
        </p:nvSpPr>
        <p:spPr>
          <a:xfrm rot="16200000">
            <a:off x="2964645" y="1678769"/>
            <a:ext cx="285752" cy="5214974"/>
          </a:xfrm>
          <a:prstGeom prst="rightBrace">
            <a:avLst>
              <a:gd name="adj1" fmla="val 8333"/>
              <a:gd name="adj2" fmla="val 50630"/>
            </a:avLst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2285984" y="5214950"/>
            <a:ext cx="17493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? км/</a:t>
            </a:r>
            <a:r>
              <a:rPr lang="uk-UA" sz="2400" b="1" dirty="0" err="1" smtClean="0">
                <a:latin typeface="Times New Roman" pitchFamily="18" charset="0"/>
                <a:cs typeface="Times New Roman" pitchFamily="18" charset="0"/>
              </a:rPr>
              <a:t>год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000496" y="3786190"/>
            <a:ext cx="1785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192 км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 rot="5400000">
            <a:off x="392877" y="4679165"/>
            <a:ext cx="215108" cy="794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rot="5400000">
            <a:off x="392877" y="4964917"/>
            <a:ext cx="215108" cy="794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rot="5400000">
            <a:off x="8180016" y="4964520"/>
            <a:ext cx="214314" cy="794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rot="5400000">
            <a:off x="5607851" y="4607727"/>
            <a:ext cx="215108" cy="794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дминистратор.BEST-6IQJEP381R\Desktop\unnam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8" name="Picture 4" descr="Шаблоны для создания презентаций «Рамки зелёные»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428604"/>
            <a:ext cx="8715436" cy="428628"/>
          </a:xfrm>
          <a:prstGeom prst="rect">
            <a:avLst/>
          </a:prstGeom>
          <a:noFill/>
        </p:spPr>
      </p:pic>
      <p:sp>
        <p:nvSpPr>
          <p:cNvPr id="1030" name="AutoShape 6" descr="Frame, Frames, Flashing Lights, Green - Jitter.Bug.Girl, frame , frames ,  flashing , lights , deco , decoration , green , animation , gif , jitter ,  bug , girl - PicMix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4" name="Picture 10" descr="Создать мем &quot;рамка, зеленая рамка для вебки, тонкая зелёная рамка для  презентации&quot; - Картинки - Meme-arsenal.co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1000108"/>
            <a:ext cx="8715436" cy="71438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643306" y="0"/>
            <a:ext cx="13573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/>
              <a:t>Картка</a:t>
            </a:r>
            <a:r>
              <a:rPr lang="en-US" sz="2000" b="1" dirty="0" smtClean="0"/>
              <a:t> 22</a:t>
            </a:r>
            <a:endParaRPr lang="ru-RU" sz="2000" b="1" dirty="0"/>
          </a:p>
        </p:txBody>
      </p:sp>
      <p:sp>
        <p:nvSpPr>
          <p:cNvPr id="51201" name="Rectangle 1"/>
          <p:cNvSpPr>
            <a:spLocks noChangeArrowheads="1"/>
          </p:cNvSpPr>
          <p:nvPr/>
        </p:nvSpPr>
        <p:spPr bwMode="auto">
          <a:xfrm>
            <a:off x="357158" y="928670"/>
            <a:ext cx="850112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Щоб знайти 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час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потрібно відстань поділити на швидкість.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 =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S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: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5720" y="1714488"/>
            <a:ext cx="857256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   Від</a:t>
            </a:r>
            <a:r>
              <a:rPr lang="uk-UA" dirty="0" smtClean="0"/>
              <a:t> </a:t>
            </a:r>
            <a:r>
              <a:rPr lang="en-US" dirty="0" smtClean="0"/>
              <a:t>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автостанції одночасно виїхали в протилежних напрямах автобус і таксі. Швидкість таксі </a:t>
            </a:r>
            <a:r>
              <a:rPr lang="uk-UA" sz="2800" b="1" i="1" dirty="0" smtClean="0">
                <a:latin typeface="Times New Roman" pitchFamily="18" charset="0"/>
                <a:cs typeface="Times New Roman" pitchFamily="18" charset="0"/>
              </a:rPr>
              <a:t>70 км за годину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, а автобуса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uk-UA" sz="2800" b="1" i="1" dirty="0" smtClean="0">
                <a:latin typeface="Times New Roman" pitchFamily="18" charset="0"/>
                <a:cs typeface="Times New Roman" pitchFamily="18" charset="0"/>
              </a:rPr>
              <a:t>20 км/</a:t>
            </a:r>
            <a:r>
              <a:rPr lang="uk-UA" sz="2800" b="1" i="1" dirty="0" err="1" smtClean="0">
                <a:latin typeface="Times New Roman" pitchFamily="18" charset="0"/>
                <a:cs typeface="Times New Roman" pitchFamily="18" charset="0"/>
              </a:rPr>
              <a:t>год</a:t>
            </a:r>
            <a:r>
              <a:rPr lang="uk-UA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менша. Через скільки годин відстань між ними буде </a:t>
            </a:r>
            <a:r>
              <a:rPr lang="uk-UA" sz="2800" b="1" i="1" dirty="0" smtClean="0">
                <a:latin typeface="Times New Roman" pitchFamily="18" charset="0"/>
                <a:cs typeface="Times New Roman" pitchFamily="18" charset="0"/>
              </a:rPr>
              <a:t>360 км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Hyundai El Salvador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00232" y="3786190"/>
            <a:ext cx="247650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такси, желтое такси, стоковая фотография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72066" y="4071942"/>
            <a:ext cx="1571636" cy="8858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1357290" y="357166"/>
            <a:ext cx="64294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Задача на рух у протилежних напрямах</a:t>
            </a: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Равнобедренный треугольник 13"/>
          <p:cNvSpPr/>
          <p:nvPr/>
        </p:nvSpPr>
        <p:spPr>
          <a:xfrm rot="5400000">
            <a:off x="4500562" y="3929066"/>
            <a:ext cx="428628" cy="571504"/>
          </a:xfrm>
          <a:prstGeom prst="triangle">
            <a:avLst>
              <a:gd name="adj" fmla="val 63333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285720" y="5072074"/>
            <a:ext cx="8215370" cy="158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rot="10800000" flipV="1">
            <a:off x="4286248" y="3571876"/>
            <a:ext cx="1588" cy="71438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rot="5400000">
            <a:off x="4001290" y="4785528"/>
            <a:ext cx="857256" cy="158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6858016" y="4572008"/>
            <a:ext cx="1428760" cy="1588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rot="10800000">
            <a:off x="785786" y="4643446"/>
            <a:ext cx="1428760" cy="1588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4286248" y="3571876"/>
            <a:ext cx="857256" cy="35719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uk-UA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Левая фигурная скобка 20"/>
          <p:cNvSpPr/>
          <p:nvPr/>
        </p:nvSpPr>
        <p:spPr>
          <a:xfrm rot="16200000">
            <a:off x="4120575" y="1451535"/>
            <a:ext cx="545662" cy="8072493"/>
          </a:xfrm>
          <a:prstGeom prst="leftBrac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6858016" y="4071942"/>
            <a:ext cx="19746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70 км/</a:t>
            </a:r>
            <a:r>
              <a:rPr lang="uk-UA" sz="2400" b="1" dirty="0" err="1" smtClean="0">
                <a:latin typeface="Times New Roman" pitchFamily="18" charset="0"/>
                <a:cs typeface="Times New Roman" pitchFamily="18" charset="0"/>
              </a:rPr>
              <a:t>год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28662" y="4143380"/>
            <a:ext cx="16778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? км/</a:t>
            </a:r>
            <a:r>
              <a:rPr lang="uk-UA" sz="2400" b="1" dirty="0" err="1" smtClean="0">
                <a:latin typeface="Times New Roman" pitchFamily="18" charset="0"/>
                <a:cs typeface="Times New Roman" pitchFamily="18" charset="0"/>
              </a:rPr>
              <a:t>год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071802" y="5500702"/>
            <a:ext cx="12540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360 км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 rot="5400000">
            <a:off x="250001" y="5036355"/>
            <a:ext cx="215108" cy="794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rot="5400000">
            <a:off x="8323289" y="5035561"/>
            <a:ext cx="214314" cy="1588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дминистратор.BEST-6IQJEP381R\Desktop\unnam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8" name="Picture 4" descr="Шаблоны для создания презентаций «Рамки зелёные»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428604"/>
            <a:ext cx="8715436" cy="428628"/>
          </a:xfrm>
          <a:prstGeom prst="rect">
            <a:avLst/>
          </a:prstGeom>
          <a:noFill/>
        </p:spPr>
      </p:pic>
      <p:sp>
        <p:nvSpPr>
          <p:cNvPr id="1030" name="AutoShape 6" descr="Frame, Frames, Flashing Lights, Green - Jitter.Bug.Girl, frame , frames ,  flashing , lights , deco , decoration , green , animation , gif , jitter ,  bug , girl - PicMix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4" name="Picture 10" descr="Создать мем &quot;рамка, зеленая рамка для вебки, тонкая зелёная рамка для  презентации&quot; - Картинки - Meme-arsenal.co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1000108"/>
            <a:ext cx="8715436" cy="71438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643306" y="0"/>
            <a:ext cx="13573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/>
              <a:t>Картка</a:t>
            </a:r>
            <a:r>
              <a:rPr lang="en-US" sz="2000" b="1" dirty="0" smtClean="0"/>
              <a:t> 23</a:t>
            </a:r>
            <a:endParaRPr lang="ru-RU" sz="2000" b="1" dirty="0"/>
          </a:p>
        </p:txBody>
      </p:sp>
      <p:sp>
        <p:nvSpPr>
          <p:cNvPr id="51201" name="Rectangle 1"/>
          <p:cNvSpPr>
            <a:spLocks noChangeArrowheads="1"/>
          </p:cNvSpPr>
          <p:nvPr/>
        </p:nvSpPr>
        <p:spPr bwMode="auto">
          <a:xfrm>
            <a:off x="357158" y="928670"/>
            <a:ext cx="850112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Щоб знайти 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час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потрібно відстань поділити на швидкість.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 =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S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: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4282" y="1643050"/>
            <a:ext cx="8929718" cy="2595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З двох міст, відстань між якими </a:t>
            </a:r>
            <a:r>
              <a:rPr lang="uk-UA" sz="2800" b="1" i="1" dirty="0" smtClean="0">
                <a:latin typeface="Times New Roman" pitchFamily="18" charset="0"/>
                <a:cs typeface="Times New Roman" pitchFamily="18" charset="0"/>
              </a:rPr>
              <a:t>300 км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, одночасно назустріч один одному виїхали мотоцикліст і велосипедист.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Швидкість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мотоцикліста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60 км/год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а велосипедиста—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у 4 рази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менша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Через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скільки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годин вони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зустрінуться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ru-RU" dirty="0"/>
          </a:p>
        </p:txBody>
      </p:sp>
      <p:pic>
        <p:nvPicPr>
          <p:cNvPr id="11" name="Рисунок 10" descr="Рабочая тетрадь по ПДД для обучающихся начальной школы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4071942"/>
            <a:ext cx="1428760" cy="10881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Рисунок 11" descr="Игрушка Bruder мотоцикл Ducati Scrambler Cafe Racer с водителем (63050),  купить на Профи-Тойс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43702" y="4000504"/>
            <a:ext cx="2078356" cy="12096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1357290" y="357166"/>
            <a:ext cx="635798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Задача на зустрічний рух</a:t>
            </a: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Равнобедренный треугольник 13"/>
          <p:cNvSpPr/>
          <p:nvPr/>
        </p:nvSpPr>
        <p:spPr>
          <a:xfrm rot="5400000">
            <a:off x="3357554" y="4071942"/>
            <a:ext cx="428628" cy="571504"/>
          </a:xfrm>
          <a:prstGeom prst="triangle">
            <a:avLst>
              <a:gd name="adj" fmla="val 63333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571472" y="5286388"/>
            <a:ext cx="8143932" cy="158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rot="10800000" flipV="1">
            <a:off x="3929058" y="3643314"/>
            <a:ext cx="1588" cy="71438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rot="5400000">
            <a:off x="2679687" y="4749809"/>
            <a:ext cx="1214446" cy="158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1857356" y="4857760"/>
            <a:ext cx="1285884" cy="1588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rot="10800000">
            <a:off x="5000628" y="4857760"/>
            <a:ext cx="1500198" cy="1588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3929058" y="3571876"/>
            <a:ext cx="857256" cy="35719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uk-UA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Левая фигурная скобка 20"/>
          <p:cNvSpPr/>
          <p:nvPr/>
        </p:nvSpPr>
        <p:spPr>
          <a:xfrm rot="16200000">
            <a:off x="4429125" y="1643050"/>
            <a:ext cx="428629" cy="8143932"/>
          </a:xfrm>
          <a:prstGeom prst="leftBrace">
            <a:avLst>
              <a:gd name="adj1" fmla="val 8333"/>
              <a:gd name="adj2" fmla="val 42456"/>
            </a:avLst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2928926" y="5715016"/>
            <a:ext cx="1214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300 км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143504" y="4357694"/>
            <a:ext cx="16888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60 км/</a:t>
            </a:r>
            <a:r>
              <a:rPr lang="uk-UA" sz="2400" b="1" dirty="0" err="1" smtClean="0">
                <a:latin typeface="Times New Roman" pitchFamily="18" charset="0"/>
                <a:cs typeface="Times New Roman" pitchFamily="18" charset="0"/>
              </a:rPr>
              <a:t>год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928794" y="4357694"/>
            <a:ext cx="21065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? км/</a:t>
            </a:r>
            <a:r>
              <a:rPr lang="uk-UA" sz="2400" b="1" dirty="0" err="1" smtClean="0">
                <a:latin typeface="Times New Roman" pitchFamily="18" charset="0"/>
                <a:cs typeface="Times New Roman" pitchFamily="18" charset="0"/>
              </a:rPr>
              <a:t>год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 rot="5400000">
            <a:off x="8608644" y="5250272"/>
            <a:ext cx="214314" cy="794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rot="5400000">
            <a:off x="464315" y="5322107"/>
            <a:ext cx="215108" cy="794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дминистратор.BEST-6IQJEP381R\Desktop\unnam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8" name="Picture 4" descr="Шаблоны для создания презентаций «Рамки зелёные»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428604"/>
            <a:ext cx="8715436" cy="428628"/>
          </a:xfrm>
          <a:prstGeom prst="rect">
            <a:avLst/>
          </a:prstGeom>
          <a:noFill/>
        </p:spPr>
      </p:pic>
      <p:sp>
        <p:nvSpPr>
          <p:cNvPr id="1030" name="AutoShape 6" descr="Frame, Frames, Flashing Lights, Green - Jitter.Bug.Girl, frame , frames ,  flashing , lights , deco , decoration , green , animation , gif , jitter ,  bug , girl - PicMix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4" name="Picture 10" descr="Создать мем &quot;рамка, зеленая рамка для вебки, тонкая зелёная рамка для  презентации&quot; - Картинки - Meme-arsenal.co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1000108"/>
            <a:ext cx="8715436" cy="71438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643306" y="0"/>
            <a:ext cx="13573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/>
              <a:t>Картка</a:t>
            </a:r>
            <a:r>
              <a:rPr lang="en-US" sz="2000" b="1" dirty="0" smtClean="0"/>
              <a:t> 24</a:t>
            </a:r>
            <a:endParaRPr lang="ru-RU" sz="2000" b="1" dirty="0"/>
          </a:p>
        </p:txBody>
      </p:sp>
      <p:sp>
        <p:nvSpPr>
          <p:cNvPr id="51201" name="Rectangle 1"/>
          <p:cNvSpPr>
            <a:spLocks noChangeArrowheads="1"/>
          </p:cNvSpPr>
          <p:nvPr/>
        </p:nvSpPr>
        <p:spPr bwMode="auto">
          <a:xfrm>
            <a:off x="357158" y="928670"/>
            <a:ext cx="850112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Щоб знайти 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час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потрібно відстань поділити на швидкість.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 =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S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: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214282" y="1643050"/>
            <a:ext cx="8715436" cy="2318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 двох міст одночасно назустріч один одному виїхали два автомобілі. Швидкість першого автомобіля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— </a:t>
            </a:r>
            <a:r>
              <a:rPr kumimoji="0" lang="uk-UA" sz="2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65 км/</a:t>
            </a:r>
            <a:r>
              <a:rPr kumimoji="0" lang="uk-UA" sz="28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год</a:t>
            </a:r>
            <a:r>
              <a:rPr lang="uk-UA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а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uk-UA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видкість другого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—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76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км/год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Перший автомобіль проїхав до зустрічі </a:t>
            </a:r>
            <a:r>
              <a:rPr kumimoji="0" lang="uk-UA" sz="2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325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км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Який шлях до зустрічі  проїхав другий автомобіль?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Рисунок 10" descr="C:\Users\Администратор.BEST-6IQJEP381R\Desktop\4522412465edd87b7d92408b4f20803d2751e005b1_b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72330" y="4000504"/>
            <a:ext cx="1691754" cy="12858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C:\Users\Администратор.BEST-6IQJEP381R\Desktop\kissclipart-green-car-clipart-mercedes-benz-car-mini-5ddd4ac48ed8e87c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20" y="4214818"/>
            <a:ext cx="1789044" cy="98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1285852" y="357166"/>
            <a:ext cx="578647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Задача на зустрічний рух</a:t>
            </a: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14" name="Равнобедренный треугольник 13"/>
          <p:cNvSpPr/>
          <p:nvPr/>
        </p:nvSpPr>
        <p:spPr>
          <a:xfrm rot="5400000">
            <a:off x="4500562" y="4357694"/>
            <a:ext cx="428628" cy="571504"/>
          </a:xfrm>
          <a:prstGeom prst="triangle">
            <a:avLst>
              <a:gd name="adj" fmla="val 63333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 flipV="1">
            <a:off x="357158" y="5286388"/>
            <a:ext cx="8286808" cy="7143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rot="5400000">
            <a:off x="4071934" y="4786322"/>
            <a:ext cx="714380" cy="158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rot="5400000">
            <a:off x="3679819" y="4321181"/>
            <a:ext cx="785818" cy="158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2285984" y="4857760"/>
            <a:ext cx="1428760" cy="1588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rot="10800000">
            <a:off x="5429256" y="4857760"/>
            <a:ext cx="1428760" cy="1588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4071934" y="3929066"/>
            <a:ext cx="914400" cy="35719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uk-UA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Левая фигурная скобка 20"/>
          <p:cNvSpPr/>
          <p:nvPr/>
        </p:nvSpPr>
        <p:spPr>
          <a:xfrm rot="16200000">
            <a:off x="2115115" y="3742747"/>
            <a:ext cx="474225" cy="3990136"/>
          </a:xfrm>
          <a:prstGeom prst="leftBrac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/>
          <p:cNvSpPr txBox="1"/>
          <p:nvPr/>
        </p:nvSpPr>
        <p:spPr>
          <a:xfrm>
            <a:off x="2714612" y="5643578"/>
            <a:ext cx="13969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325 км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Левая фигурная скобка 27"/>
          <p:cNvSpPr/>
          <p:nvPr/>
        </p:nvSpPr>
        <p:spPr>
          <a:xfrm rot="16200000">
            <a:off x="6299434" y="3630393"/>
            <a:ext cx="545660" cy="4143403"/>
          </a:xfrm>
          <a:prstGeom prst="leftBrace">
            <a:avLst>
              <a:gd name="adj1" fmla="val 8333"/>
              <a:gd name="adj2" fmla="val 43571"/>
            </a:avLst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TextBox 28"/>
          <p:cNvSpPr txBox="1"/>
          <p:nvPr/>
        </p:nvSpPr>
        <p:spPr>
          <a:xfrm>
            <a:off x="5429256" y="5643578"/>
            <a:ext cx="9463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? км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357422" y="4357694"/>
            <a:ext cx="16174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65 км/</a:t>
            </a:r>
            <a:r>
              <a:rPr lang="uk-UA" sz="2400" b="1" dirty="0" err="1" smtClean="0">
                <a:latin typeface="Times New Roman" pitchFamily="18" charset="0"/>
                <a:cs typeface="Times New Roman" pitchFamily="18" charset="0"/>
              </a:rPr>
              <a:t>год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572132" y="4357694"/>
            <a:ext cx="19746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76 км/</a:t>
            </a:r>
            <a:r>
              <a:rPr lang="uk-UA" sz="2400" b="1" dirty="0" err="1" smtClean="0">
                <a:latin typeface="Times New Roman" pitchFamily="18" charset="0"/>
                <a:cs typeface="Times New Roman" pitchFamily="18" charset="0"/>
              </a:rPr>
              <a:t>год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 rot="5400000">
            <a:off x="250001" y="5322107"/>
            <a:ext cx="214314" cy="1588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rot="5400000">
            <a:off x="4321967" y="5322107"/>
            <a:ext cx="215108" cy="794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rot="5400000">
            <a:off x="8536809" y="5250669"/>
            <a:ext cx="215108" cy="794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дминистратор.BEST-6IQJEP381R\Desktop\unnam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8" name="Picture 4" descr="Шаблоны для создания презентаций «Рамки зелёные»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428604"/>
            <a:ext cx="8715436" cy="428628"/>
          </a:xfrm>
          <a:prstGeom prst="rect">
            <a:avLst/>
          </a:prstGeom>
          <a:noFill/>
        </p:spPr>
      </p:pic>
      <p:sp>
        <p:nvSpPr>
          <p:cNvPr id="1030" name="AutoShape 6" descr="Frame, Frames, Flashing Lights, Green - Jitter.Bug.Girl, frame , frames ,  flashing , lights , deco , decoration , green , animation , gif , jitter ,  bug , girl - PicMix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4" name="Picture 10" descr="Создать мем &quot;рамка, зеленая рамка для вебки, тонкая зелёная рамка для  презентации&quot; - Картинки - Meme-arsenal.co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1000108"/>
            <a:ext cx="8715436" cy="71438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643306" y="0"/>
            <a:ext cx="13573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/>
              <a:t>Картка</a:t>
            </a:r>
            <a:r>
              <a:rPr lang="en-US" sz="2000" b="1" dirty="0" smtClean="0"/>
              <a:t> 25</a:t>
            </a:r>
            <a:endParaRPr lang="ru-RU" sz="2000" b="1" dirty="0"/>
          </a:p>
        </p:txBody>
      </p:sp>
      <p:sp>
        <p:nvSpPr>
          <p:cNvPr id="51201" name="Rectangle 1"/>
          <p:cNvSpPr>
            <a:spLocks noChangeArrowheads="1"/>
          </p:cNvSpPr>
          <p:nvPr/>
        </p:nvSpPr>
        <p:spPr bwMode="auto">
          <a:xfrm>
            <a:off x="357158" y="928670"/>
            <a:ext cx="850112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Щоб знайти 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час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потрібно відстань поділити на швидкість.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 =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S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: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5720" y="1714488"/>
            <a:ext cx="864399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   З двох міст, відстань між якими </a:t>
            </a:r>
            <a:r>
              <a:rPr lang="uk-UA" sz="2800" b="1" i="1" dirty="0" smtClean="0">
                <a:latin typeface="Times New Roman" pitchFamily="18" charset="0"/>
                <a:cs typeface="Times New Roman" pitchFamily="18" charset="0"/>
              </a:rPr>
              <a:t>300 км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, виїхали одночасно назустріч один одному автомобіль і автобус.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Швидкість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автівки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— 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80 км/год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автобуса—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70 км/год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Через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скільки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годин вони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зустрінуться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 descr="C:\Users\Администратор.BEST-6IQJEP381R\Desktop\оранжевая-иллюстрация-вектора-автомобиля-126160293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15206" y="3714752"/>
            <a:ext cx="1428760" cy="12858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C:\Users\Администратор.BEST-6IQJEP381R\Desktop\coaster_03.pn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472" y="3929066"/>
            <a:ext cx="1643074" cy="1033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1571604" y="357166"/>
            <a:ext cx="628654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Задача на зустрічний рух</a:t>
            </a: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Равнобедренный треугольник 13"/>
          <p:cNvSpPr/>
          <p:nvPr/>
        </p:nvSpPr>
        <p:spPr>
          <a:xfrm rot="5400000">
            <a:off x="4500562" y="4143380"/>
            <a:ext cx="428628" cy="571504"/>
          </a:xfrm>
          <a:prstGeom prst="triangle">
            <a:avLst>
              <a:gd name="adj" fmla="val 63333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357158" y="5000636"/>
            <a:ext cx="8358246" cy="158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rot="10800000" flipV="1">
            <a:off x="4214810" y="3714752"/>
            <a:ext cx="1588" cy="71438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rot="5400000">
            <a:off x="3929058" y="4714884"/>
            <a:ext cx="1000132" cy="158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2285984" y="4643446"/>
            <a:ext cx="1357322" cy="1588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rot="10800000">
            <a:off x="5786446" y="4643446"/>
            <a:ext cx="1428760" cy="1588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4214810" y="3714752"/>
            <a:ext cx="914400" cy="35719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uk-UA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Левая фигурная скобка 21"/>
          <p:cNvSpPr/>
          <p:nvPr/>
        </p:nvSpPr>
        <p:spPr>
          <a:xfrm rot="16200000">
            <a:off x="4334889" y="1380097"/>
            <a:ext cx="474226" cy="8143931"/>
          </a:xfrm>
          <a:prstGeom prst="leftBrace">
            <a:avLst>
              <a:gd name="adj1" fmla="val 8333"/>
              <a:gd name="adj2" fmla="val 47018"/>
            </a:avLst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3143240" y="5429264"/>
            <a:ext cx="11112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300 км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857884" y="4143380"/>
            <a:ext cx="20460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80 км/</a:t>
            </a:r>
            <a:r>
              <a:rPr lang="uk-UA" sz="2400" b="1" dirty="0" err="1" smtClean="0">
                <a:latin typeface="Times New Roman" pitchFamily="18" charset="0"/>
                <a:cs typeface="Times New Roman" pitchFamily="18" charset="0"/>
              </a:rPr>
              <a:t>год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285984" y="4143380"/>
            <a:ext cx="22603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70 км/</a:t>
            </a:r>
            <a:r>
              <a:rPr lang="uk-UA" sz="2400" b="1" dirty="0" err="1" smtClean="0">
                <a:latin typeface="Times New Roman" pitchFamily="18" charset="0"/>
                <a:cs typeface="Times New Roman" pitchFamily="18" charset="0"/>
              </a:rPr>
              <a:t>год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 rot="5400000">
            <a:off x="392877" y="4964917"/>
            <a:ext cx="215108" cy="794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rot="5400000">
            <a:off x="8536809" y="4964917"/>
            <a:ext cx="215108" cy="794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дминистратор.BEST-6IQJEP381R\Desktop\unnam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8" name="Picture 4" descr="Шаблоны для создания презентаций «Рамки зелёные»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428604"/>
            <a:ext cx="8715436" cy="428628"/>
          </a:xfrm>
          <a:prstGeom prst="rect">
            <a:avLst/>
          </a:prstGeom>
          <a:noFill/>
        </p:spPr>
      </p:pic>
      <p:sp>
        <p:nvSpPr>
          <p:cNvPr id="1030" name="AutoShape 6" descr="Frame, Frames, Flashing Lights, Green - Jitter.Bug.Girl, frame , frames ,  flashing , lights , deco , decoration , green , animation , gif , jitter ,  bug , girl - PicMix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4" name="Picture 10" descr="Создать мем &quot;рамка, зеленая рамка для вебки, тонкая зелёная рамка для  презентации&quot; - Картинки - Meme-arsenal.co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1000108"/>
            <a:ext cx="8715436" cy="71438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643306" y="0"/>
            <a:ext cx="13573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/>
              <a:t>Картка</a:t>
            </a:r>
            <a:r>
              <a:rPr lang="en-US" sz="2000" b="1" dirty="0" smtClean="0"/>
              <a:t> 26</a:t>
            </a:r>
            <a:endParaRPr lang="ru-RU" sz="2000" b="1" dirty="0"/>
          </a:p>
        </p:txBody>
      </p:sp>
      <p:sp>
        <p:nvSpPr>
          <p:cNvPr id="51201" name="Rectangle 1"/>
          <p:cNvSpPr>
            <a:spLocks noChangeArrowheads="1"/>
          </p:cNvSpPr>
          <p:nvPr/>
        </p:nvSpPr>
        <p:spPr bwMode="auto">
          <a:xfrm>
            <a:off x="357158" y="928670"/>
            <a:ext cx="850112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Щоб знайти 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час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потрібно відстань поділити на швидкість.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 =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S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: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5720" y="1714488"/>
            <a:ext cx="864399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   Спочатку автомобіль проїхав відстань </a:t>
            </a:r>
            <a:r>
              <a:rPr lang="uk-UA" sz="2800" b="1" i="1" dirty="0" smtClean="0">
                <a:latin typeface="Times New Roman" pitchFamily="18" charset="0"/>
                <a:cs typeface="Times New Roman" pitchFamily="18" charset="0"/>
              </a:rPr>
              <a:t>240 км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зі швидкістю </a:t>
            </a:r>
            <a:r>
              <a:rPr lang="uk-UA" sz="2800" b="1" i="1" dirty="0" smtClean="0">
                <a:latin typeface="Times New Roman" pitchFamily="18" charset="0"/>
                <a:cs typeface="Times New Roman" pitchFamily="18" charset="0"/>
              </a:rPr>
              <a:t>60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b="1" i="1" dirty="0" smtClean="0">
                <a:latin typeface="Times New Roman" pitchFamily="18" charset="0"/>
                <a:cs typeface="Times New Roman" pitchFamily="18" charset="0"/>
              </a:rPr>
              <a:t>км/</a:t>
            </a:r>
            <a:r>
              <a:rPr lang="uk-UA" sz="2800" b="1" i="1" dirty="0" err="1" smtClean="0">
                <a:latin typeface="Times New Roman" pitchFamily="18" charset="0"/>
                <a:cs typeface="Times New Roman" pitchFamily="18" charset="0"/>
              </a:rPr>
              <a:t>год</a:t>
            </a:r>
            <a:r>
              <a:rPr lang="uk-UA" sz="28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а потім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відстань</a:t>
            </a:r>
            <a:r>
              <a:rPr lang="uk-UA" sz="2800" b="1" i="1" dirty="0" smtClean="0">
                <a:latin typeface="Times New Roman" pitchFamily="18" charset="0"/>
                <a:cs typeface="Times New Roman" pitchFamily="18" charset="0"/>
              </a:rPr>
              <a:t> 300 км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зі швидкістю</a:t>
            </a:r>
            <a:r>
              <a:rPr lang="uk-UA" sz="2800" b="1" i="1" dirty="0" smtClean="0">
                <a:latin typeface="Times New Roman" pitchFamily="18" charset="0"/>
                <a:cs typeface="Times New Roman" pitchFamily="18" charset="0"/>
              </a:rPr>
              <a:t> 75 км/год.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Скільки всього часу був у дорозі автомобіль?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10 самых безопасных автомобилей для детей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472" y="3571876"/>
            <a:ext cx="1653540" cy="12525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>
            <a:off x="1928794" y="357166"/>
            <a:ext cx="51435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Задача  на рух в одному напрямі</a:t>
            </a: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rgbClr val="002060"/>
              </a:solidFill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 flipV="1">
            <a:off x="500034" y="4857760"/>
            <a:ext cx="8501122" cy="25720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5400000">
            <a:off x="3500430" y="4143380"/>
            <a:ext cx="857256" cy="158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10800000" flipV="1">
            <a:off x="4429124" y="3143248"/>
            <a:ext cx="1588" cy="71438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2285984" y="4572008"/>
            <a:ext cx="1428760" cy="1588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5143504" y="4643446"/>
            <a:ext cx="1785950" cy="1588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4429124" y="3143248"/>
            <a:ext cx="914400" cy="35719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uk-UA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Левая фигурная скобка 18"/>
          <p:cNvSpPr/>
          <p:nvPr/>
        </p:nvSpPr>
        <p:spPr>
          <a:xfrm rot="16200000">
            <a:off x="5942241" y="3058891"/>
            <a:ext cx="617102" cy="4500592"/>
          </a:xfrm>
          <a:prstGeom prst="leftBrac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2285984" y="4071942"/>
            <a:ext cx="19746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60 км/</a:t>
            </a:r>
            <a:r>
              <a:rPr lang="uk-UA" sz="2400" b="1" dirty="0" err="1" smtClean="0">
                <a:latin typeface="Times New Roman" pitchFamily="18" charset="0"/>
                <a:cs typeface="Times New Roman" pitchFamily="18" charset="0"/>
              </a:rPr>
              <a:t>год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Равнобедренный треугольник 25"/>
          <p:cNvSpPr/>
          <p:nvPr/>
        </p:nvSpPr>
        <p:spPr>
          <a:xfrm rot="5400000">
            <a:off x="4000496" y="3643314"/>
            <a:ext cx="428628" cy="571504"/>
          </a:xfrm>
          <a:prstGeom prst="triangle">
            <a:avLst>
              <a:gd name="adj" fmla="val 63333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/>
          <p:cNvSpPr txBox="1"/>
          <p:nvPr/>
        </p:nvSpPr>
        <p:spPr>
          <a:xfrm>
            <a:off x="2500298" y="5357826"/>
            <a:ext cx="13969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240 км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Левая фигурная скобка 28"/>
          <p:cNvSpPr/>
          <p:nvPr/>
        </p:nvSpPr>
        <p:spPr>
          <a:xfrm rot="16200000">
            <a:off x="1941716" y="3630394"/>
            <a:ext cx="545664" cy="3286149"/>
          </a:xfrm>
          <a:prstGeom prst="leftBrac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 rot="5400000">
            <a:off x="7858942" y="4356900"/>
            <a:ext cx="1143008" cy="158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Равнобедренный треугольник 32"/>
          <p:cNvSpPr/>
          <p:nvPr/>
        </p:nvSpPr>
        <p:spPr>
          <a:xfrm rot="5400000">
            <a:off x="8501090" y="3643314"/>
            <a:ext cx="428628" cy="571504"/>
          </a:xfrm>
          <a:prstGeom prst="triangle">
            <a:avLst>
              <a:gd name="adj" fmla="val 63333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TextBox 33"/>
          <p:cNvSpPr txBox="1"/>
          <p:nvPr/>
        </p:nvSpPr>
        <p:spPr>
          <a:xfrm>
            <a:off x="5143504" y="5357826"/>
            <a:ext cx="11112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300 км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214942" y="4143380"/>
            <a:ext cx="18317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75 км/</a:t>
            </a:r>
            <a:r>
              <a:rPr lang="uk-UA" sz="2400" b="1" dirty="0" err="1" smtClean="0">
                <a:latin typeface="Times New Roman" pitchFamily="18" charset="0"/>
                <a:cs typeface="Times New Roman" pitchFamily="18" charset="0"/>
              </a:rPr>
              <a:t>год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 rot="5400000">
            <a:off x="392877" y="4893479"/>
            <a:ext cx="215108" cy="794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rot="5400000">
            <a:off x="3821901" y="4893479"/>
            <a:ext cx="215108" cy="794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rot="5400000">
            <a:off x="8393933" y="4822041"/>
            <a:ext cx="215108" cy="794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дминистратор.BEST-6IQJEP381R\Desktop\unnam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8" name="Picture 4" descr="Шаблоны для создания презентаций «Рамки зелёные»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428604"/>
            <a:ext cx="8715436" cy="428628"/>
          </a:xfrm>
          <a:prstGeom prst="rect">
            <a:avLst/>
          </a:prstGeom>
          <a:noFill/>
        </p:spPr>
      </p:pic>
      <p:sp>
        <p:nvSpPr>
          <p:cNvPr id="1030" name="AutoShape 6" descr="Frame, Frames, Flashing Lights, Green - Jitter.Bug.Girl, frame , frames ,  flashing , lights , deco , decoration , green , animation , gif , jitter ,  bug , girl - PicMix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4" name="Picture 10" descr="Создать мем &quot;рамка, зеленая рамка для вебки, тонкая зелёная рамка для  презентации&quot; - Картинки - Meme-arsenal.co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1000108"/>
            <a:ext cx="8715436" cy="71438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643306" y="0"/>
            <a:ext cx="13573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/>
              <a:t>Картка</a:t>
            </a:r>
            <a:r>
              <a:rPr lang="en-US" sz="2000" b="1" dirty="0" smtClean="0"/>
              <a:t> 27</a:t>
            </a:r>
            <a:endParaRPr lang="ru-RU" sz="2000" b="1" dirty="0"/>
          </a:p>
        </p:txBody>
      </p:sp>
      <p:sp>
        <p:nvSpPr>
          <p:cNvPr id="51201" name="Rectangle 1"/>
          <p:cNvSpPr>
            <a:spLocks noChangeArrowheads="1"/>
          </p:cNvSpPr>
          <p:nvPr/>
        </p:nvSpPr>
        <p:spPr bwMode="auto">
          <a:xfrm>
            <a:off x="357158" y="928670"/>
            <a:ext cx="850112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Щоб знайти 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час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потрібно відстань поділити на швидкість.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 =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S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: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214282" y="1643050"/>
            <a:ext cx="8715436" cy="2318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</a:t>
            </a:r>
            <a:r>
              <a:rPr lang="uk-UA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ідстань між селом і містом </a:t>
            </a:r>
            <a:r>
              <a:rPr kumimoji="0" lang="uk-UA" sz="2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90 км. </a:t>
            </a:r>
            <a:r>
              <a:rPr lang="uk-UA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 села в місто виїхав велосипедист 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зі швидкістю </a:t>
            </a:r>
            <a:r>
              <a:rPr kumimoji="0" lang="uk-UA" sz="2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15 км/</a:t>
            </a:r>
            <a:r>
              <a:rPr kumimoji="0" lang="uk-UA" sz="28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год</a:t>
            </a:r>
            <a:r>
              <a:rPr lang="uk-UA" sz="2800" i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uk-UA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 </a:t>
            </a:r>
            <a:r>
              <a:rPr kumimoji="0" lang="uk-UA" sz="28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овертався</a:t>
            </a:r>
            <a:r>
              <a:rPr kumimoji="0" lang="uk-UA" sz="28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зі швидкістю </a:t>
            </a:r>
            <a:r>
              <a:rPr kumimoji="0" lang="uk-UA" sz="2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18 км/год</a:t>
            </a:r>
            <a:r>
              <a:rPr kumimoji="0" lang="uk-UA" sz="28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скільки більше часу велосипедист витратив на шлях з села до міста, ніж з міста в село?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Рисунок 10" descr="Велосипедист на десять велосипедов скорости роялти бесплатно векторные  иллюстрации -peop0978-CoolCLIPS.com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48" y="3929066"/>
            <a:ext cx="1214446" cy="908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142976" y="357166"/>
            <a:ext cx="635798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Задача  на знаходження  часу руху</a:t>
            </a: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285720" y="4857760"/>
            <a:ext cx="8643998" cy="1588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10800000" flipV="1">
            <a:off x="5286380" y="3714752"/>
            <a:ext cx="1588" cy="71438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10800000" flipV="1">
            <a:off x="5143504" y="5715016"/>
            <a:ext cx="1588" cy="71438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2214546" y="4643446"/>
            <a:ext cx="1500198" cy="1588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rot="10800000">
            <a:off x="6858016" y="5357826"/>
            <a:ext cx="1428760" cy="1588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5286380" y="3643314"/>
            <a:ext cx="914400" cy="35719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uk-UA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Левая фигурная скобка 18"/>
          <p:cNvSpPr/>
          <p:nvPr/>
        </p:nvSpPr>
        <p:spPr>
          <a:xfrm rot="16200000">
            <a:off x="4334888" y="1380095"/>
            <a:ext cx="474223" cy="8143933"/>
          </a:xfrm>
          <a:prstGeom prst="leftBrace">
            <a:avLst>
              <a:gd name="adj1" fmla="val 8333"/>
              <a:gd name="adj2" fmla="val 44609"/>
            </a:avLst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3143240" y="5643578"/>
            <a:ext cx="9573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90 км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214546" y="4143380"/>
            <a:ext cx="18317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15 км/</a:t>
            </a:r>
            <a:r>
              <a:rPr lang="uk-UA" sz="2400" b="1" dirty="0" err="1" smtClean="0">
                <a:latin typeface="Times New Roman" pitchFamily="18" charset="0"/>
                <a:cs typeface="Times New Roman" pitchFamily="18" charset="0"/>
              </a:rPr>
              <a:t>год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929454" y="4857760"/>
            <a:ext cx="18317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18 км/</a:t>
            </a:r>
            <a:r>
              <a:rPr lang="uk-UA" sz="2400" b="1" dirty="0" err="1" smtClean="0">
                <a:latin typeface="Times New Roman" pitchFamily="18" charset="0"/>
                <a:cs typeface="Times New Roman" pitchFamily="18" charset="0"/>
              </a:rPr>
              <a:t>год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 rot="10800000" flipV="1">
            <a:off x="5143504" y="5643578"/>
            <a:ext cx="928694" cy="42862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uk-UA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 rot="5400000">
            <a:off x="392877" y="4893479"/>
            <a:ext cx="215108" cy="794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rot="5400000">
            <a:off x="8536809" y="4893479"/>
            <a:ext cx="215108" cy="794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дминистратор.BEST-6IQJEP381R\Desktop\unnam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8" name="Picture 4" descr="Шаблоны для создания презентаций «Рамки зелёные»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428604"/>
            <a:ext cx="8715436" cy="428628"/>
          </a:xfrm>
          <a:prstGeom prst="rect">
            <a:avLst/>
          </a:prstGeom>
          <a:noFill/>
        </p:spPr>
      </p:pic>
      <p:sp>
        <p:nvSpPr>
          <p:cNvPr id="1030" name="AutoShape 6" descr="Frame, Frames, Flashing Lights, Green - Jitter.Bug.Girl, frame , frames ,  flashing , lights , deco , decoration , green , animation , gif , jitter ,  bug , girl - PicMix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4" name="Picture 10" descr="Создать мем &quot;рамка, зеленая рамка для вебки, тонкая зелёная рамка для  презентации&quot; - Картинки - Meme-arsenal.co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1000108"/>
            <a:ext cx="8715436" cy="71438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643306" y="0"/>
            <a:ext cx="13573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/>
              <a:t>Картка</a:t>
            </a:r>
            <a:r>
              <a:rPr lang="en-US" sz="2000" b="1" dirty="0" smtClean="0"/>
              <a:t> 28</a:t>
            </a:r>
            <a:endParaRPr lang="ru-RU" sz="2000" b="1" dirty="0"/>
          </a:p>
        </p:txBody>
      </p:sp>
      <p:sp>
        <p:nvSpPr>
          <p:cNvPr id="51201" name="Rectangle 1"/>
          <p:cNvSpPr>
            <a:spLocks noChangeArrowheads="1"/>
          </p:cNvSpPr>
          <p:nvPr/>
        </p:nvSpPr>
        <p:spPr bwMode="auto">
          <a:xfrm>
            <a:off x="357158" y="928670"/>
            <a:ext cx="850112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Щоб знайти 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час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потрібно відстань поділити на швидкість.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 =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S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: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4282" y="1643050"/>
            <a:ext cx="8929718" cy="1887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Перший автомобіль проїхав </a:t>
            </a:r>
            <a:r>
              <a:rPr lang="uk-UA" sz="2800" b="1" i="1" dirty="0" smtClean="0">
                <a:latin typeface="Times New Roman" pitchFamily="18" charset="0"/>
                <a:cs typeface="Times New Roman" pitchFamily="18" charset="0"/>
              </a:rPr>
              <a:t>444 км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зі швидкістю </a:t>
            </a:r>
          </a:p>
          <a:p>
            <a:r>
              <a:rPr lang="uk-UA" sz="2800" b="1" i="1" dirty="0" smtClean="0">
                <a:latin typeface="Times New Roman" pitchFamily="18" charset="0"/>
                <a:cs typeface="Times New Roman" pitchFamily="18" charset="0"/>
              </a:rPr>
              <a:t>74 км/</a:t>
            </a:r>
            <a:r>
              <a:rPr lang="uk-UA" sz="2800" b="1" i="1" dirty="0" err="1" smtClean="0">
                <a:latin typeface="Times New Roman" pitchFamily="18" charset="0"/>
                <a:cs typeface="Times New Roman" pitchFamily="18" charset="0"/>
              </a:rPr>
              <a:t>год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, а другий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uk-UA" sz="2800" b="1" i="1" dirty="0" smtClean="0">
                <a:latin typeface="Times New Roman" pitchFamily="18" charset="0"/>
                <a:cs typeface="Times New Roman" pitchFamily="18" charset="0"/>
              </a:rPr>
              <a:t>395 км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зі швидкістю </a:t>
            </a:r>
            <a:r>
              <a:rPr lang="uk-UA" sz="2800" b="1" i="1" dirty="0" smtClean="0">
                <a:latin typeface="Times New Roman" pitchFamily="18" charset="0"/>
                <a:cs typeface="Times New Roman" pitchFamily="18" charset="0"/>
              </a:rPr>
              <a:t>79 км/год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. Який із автомобілів витратив на дорогу більше часу і на скільки?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Гоночный автомобиль зеленого цвета на изолированных | Бесплатно векторы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43042" y="3071810"/>
            <a:ext cx="1714512" cy="90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Премиум векторы | Легковой автомобиль, старый седан с плоским цветным  рисунком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2910" y="5000636"/>
            <a:ext cx="1515686" cy="10810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Box 12"/>
          <p:cNvSpPr txBox="1"/>
          <p:nvPr/>
        </p:nvSpPr>
        <p:spPr>
          <a:xfrm>
            <a:off x="2071670" y="357166"/>
            <a:ext cx="49292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Задача  на рух в одному напрямі</a:t>
            </a: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solidFill>
                <a:srgbClr val="002060"/>
              </a:solidFill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>
            <a:off x="214282" y="4357694"/>
            <a:ext cx="8644001" cy="1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10800000" flipV="1">
            <a:off x="5786446" y="5286388"/>
            <a:ext cx="1588" cy="71438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rot="5400000">
            <a:off x="5822165" y="3607595"/>
            <a:ext cx="642942" cy="158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3357554" y="3714752"/>
            <a:ext cx="1428760" cy="1588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6143636" y="3214686"/>
            <a:ext cx="914400" cy="35719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uk-UA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Левая фигурная скобка 19"/>
          <p:cNvSpPr/>
          <p:nvPr/>
        </p:nvSpPr>
        <p:spPr>
          <a:xfrm rot="16200000">
            <a:off x="3536150" y="1750207"/>
            <a:ext cx="428628" cy="6643733"/>
          </a:xfrm>
          <a:prstGeom prst="leftBrac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авая фигурная скобка 20"/>
          <p:cNvSpPr/>
          <p:nvPr/>
        </p:nvSpPr>
        <p:spPr>
          <a:xfrm rot="16200000">
            <a:off x="4286248" y="-71462"/>
            <a:ext cx="357190" cy="8072494"/>
          </a:xfrm>
          <a:prstGeom prst="rightBrace">
            <a:avLst>
              <a:gd name="adj1" fmla="val 8333"/>
              <a:gd name="adj2" fmla="val 50630"/>
            </a:avLst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2" name="Прямая со стрелкой 21"/>
          <p:cNvCxnSpPr/>
          <p:nvPr/>
        </p:nvCxnSpPr>
        <p:spPr>
          <a:xfrm>
            <a:off x="214282" y="4714884"/>
            <a:ext cx="7143800" cy="1588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2285984" y="5500702"/>
            <a:ext cx="1428760" cy="1588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Прямоугольник 29"/>
          <p:cNvSpPr/>
          <p:nvPr/>
        </p:nvSpPr>
        <p:spPr>
          <a:xfrm>
            <a:off x="5786446" y="5286388"/>
            <a:ext cx="914400" cy="35719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uk-UA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000628" y="3500438"/>
            <a:ext cx="146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444 км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357554" y="3214686"/>
            <a:ext cx="18317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74 км/</a:t>
            </a:r>
            <a:r>
              <a:rPr lang="uk-UA" sz="2400" b="1" dirty="0" err="1" smtClean="0">
                <a:latin typeface="Times New Roman" pitchFamily="18" charset="0"/>
                <a:cs typeface="Times New Roman" pitchFamily="18" charset="0"/>
              </a:rPr>
              <a:t>год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357686" y="5072074"/>
            <a:ext cx="12540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395 км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285984" y="5072074"/>
            <a:ext cx="17603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79 км/</a:t>
            </a:r>
            <a:r>
              <a:rPr lang="uk-UA" sz="2400" b="1" dirty="0" err="1" smtClean="0">
                <a:latin typeface="Times New Roman" pitchFamily="18" charset="0"/>
                <a:cs typeface="Times New Roman" pitchFamily="18" charset="0"/>
              </a:rPr>
              <a:t>год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 rot="5400000">
            <a:off x="250001" y="4321975"/>
            <a:ext cx="215108" cy="794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rot="5400000">
            <a:off x="8322495" y="4321975"/>
            <a:ext cx="215108" cy="794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rot="5400000">
            <a:off x="250001" y="4750603"/>
            <a:ext cx="215108" cy="794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rot="5400000">
            <a:off x="6965173" y="4679165"/>
            <a:ext cx="215108" cy="794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дминистратор.BEST-6IQJEP381R\Desktop\unnam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pic>
        <p:nvPicPr>
          <p:cNvPr id="1028" name="Picture 4" descr="Шаблоны для создания презентаций «Рамки зелёные»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428604"/>
            <a:ext cx="8715436" cy="428628"/>
          </a:xfrm>
          <a:prstGeom prst="rect">
            <a:avLst/>
          </a:prstGeom>
          <a:noFill/>
        </p:spPr>
      </p:pic>
      <p:sp>
        <p:nvSpPr>
          <p:cNvPr id="1030" name="AutoShape 6" descr="Frame, Frames, Flashing Lights, Green - Jitter.Bug.Girl, frame , frames ,  flashing , lights , deco , decoration , green , animation , gif , jitter ,  bug , girl - PicMix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4" name="Picture 10" descr="Создать мем &quot;рамка, зеленая рамка для вебки, тонкая зелёная рамка для  презентации&quot; - Картинки - Meme-arsenal.co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1000108"/>
            <a:ext cx="8715436" cy="71438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643306" y="0"/>
            <a:ext cx="13573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/>
              <a:t>Картка</a:t>
            </a:r>
            <a:r>
              <a:rPr lang="en-US" sz="2000" b="1" dirty="0" smtClean="0"/>
              <a:t> 2</a:t>
            </a:r>
            <a:endParaRPr lang="ru-RU" sz="2000" b="1" dirty="0"/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428596" y="928670"/>
            <a:ext cx="850112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Щоб знайти 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швидкість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потрібно відстань поділити на час.</a:t>
            </a:r>
            <a:r>
              <a:rPr lang="en-US" sz="2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                               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 =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S</a:t>
            </a:r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: 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285720" y="1714488"/>
            <a:ext cx="885828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Перший велосипедист за </a:t>
            </a:r>
            <a:r>
              <a:rPr kumimoji="0" lang="uk-UA" sz="2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п'ять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годин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проїхав </a:t>
            </a:r>
            <a:r>
              <a:rPr kumimoji="0" lang="uk-UA" sz="2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70 км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 другий за </a:t>
            </a:r>
            <a:r>
              <a:rPr kumimoji="0" lang="uk-UA" sz="2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сім годин 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проїхав </a:t>
            </a:r>
            <a:r>
              <a:rPr kumimoji="0" lang="uk-UA" sz="2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105 км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Хто з велосипедистів рухався швидше?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 rot="5400000">
            <a:off x="4429124" y="3500438"/>
            <a:ext cx="714380" cy="158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>
            <a:off x="500034" y="4429132"/>
            <a:ext cx="6286544" cy="1588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Рисунок 45" descr="Велосипедист на десять велосипедов скорости роялти бесплатно векторные  иллюстрации -peop0978-CoolCLIPS.com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472" y="5000636"/>
            <a:ext cx="1285884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7" name="Прямая со стрелкой 46"/>
          <p:cNvCxnSpPr/>
          <p:nvPr/>
        </p:nvCxnSpPr>
        <p:spPr>
          <a:xfrm>
            <a:off x="500034" y="4714884"/>
            <a:ext cx="8501122" cy="1588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9" name="Рисунок 58" descr="C:\Users\Администратор.BEST-6IQJEP381R\Desktop\профессиональный-велосипедист-едет-на-голубом-велосипеде-иллюстрация-147961138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2910" y="3143248"/>
            <a:ext cx="1071570" cy="9286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60" name="Прямая соединительная линия 59"/>
          <p:cNvCxnSpPr/>
          <p:nvPr/>
        </p:nvCxnSpPr>
        <p:spPr>
          <a:xfrm rot="5400000">
            <a:off x="6894132" y="5678900"/>
            <a:ext cx="642942" cy="794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3357554" y="3500438"/>
            <a:ext cx="1143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70 км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3714744" y="5143512"/>
            <a:ext cx="12858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105 км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642910" y="357166"/>
            <a:ext cx="792961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Задача на рух в одному напрямі</a:t>
            </a: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4786314" y="3143248"/>
            <a:ext cx="914400" cy="35719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uk-UA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7215206" y="5143512"/>
            <a:ext cx="914400" cy="35719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 </a:t>
            </a:r>
            <a:r>
              <a:rPr lang="uk-UA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авая фигурная скобка 21"/>
          <p:cNvSpPr/>
          <p:nvPr/>
        </p:nvSpPr>
        <p:spPr>
          <a:xfrm rot="16200000">
            <a:off x="3214678" y="1214422"/>
            <a:ext cx="285752" cy="5715040"/>
          </a:xfrm>
          <a:prstGeom prst="rightBrace">
            <a:avLst>
              <a:gd name="adj1" fmla="val 8333"/>
              <a:gd name="adj2" fmla="val 50630"/>
            </a:avLst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Левая фигурная скобка 22"/>
          <p:cNvSpPr/>
          <p:nvPr/>
        </p:nvSpPr>
        <p:spPr>
          <a:xfrm rot="16200000">
            <a:off x="4464843" y="892951"/>
            <a:ext cx="357190" cy="8286808"/>
          </a:xfrm>
          <a:prstGeom prst="leftBrace">
            <a:avLst>
              <a:gd name="adj1" fmla="val 8333"/>
              <a:gd name="adj2" fmla="val 50350"/>
            </a:avLst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5" name="Прямая со стрелкой 24"/>
          <p:cNvCxnSpPr/>
          <p:nvPr/>
        </p:nvCxnSpPr>
        <p:spPr>
          <a:xfrm>
            <a:off x="2000232" y="5572140"/>
            <a:ext cx="1357322" cy="1588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1928794" y="3714752"/>
            <a:ext cx="1357322" cy="1588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928794" y="3214686"/>
            <a:ext cx="16064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? км/</a:t>
            </a:r>
            <a:r>
              <a:rPr lang="uk-UA" sz="2400" b="1" dirty="0" err="1" smtClean="0">
                <a:latin typeface="Times New Roman" pitchFamily="18" charset="0"/>
                <a:cs typeface="Times New Roman" pitchFamily="18" charset="0"/>
              </a:rPr>
              <a:t>год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000232" y="5072074"/>
            <a:ext cx="21065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? км/</a:t>
            </a:r>
            <a:r>
              <a:rPr lang="uk-UA" sz="2400" b="1" dirty="0" err="1" smtClean="0">
                <a:latin typeface="Times New Roman" pitchFamily="18" charset="0"/>
                <a:cs typeface="Times New Roman" pitchFamily="18" charset="0"/>
              </a:rPr>
              <a:t>год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0" name="Прямая соединительная линия 69"/>
          <p:cNvCxnSpPr/>
          <p:nvPr/>
        </p:nvCxnSpPr>
        <p:spPr>
          <a:xfrm rot="5400000">
            <a:off x="1499372" y="4428338"/>
            <a:ext cx="285752" cy="158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/>
          <p:nvPr/>
        </p:nvCxnSpPr>
        <p:spPr>
          <a:xfrm rot="5400000">
            <a:off x="2713818" y="4428338"/>
            <a:ext cx="285752" cy="158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единительная линия 71"/>
          <p:cNvCxnSpPr/>
          <p:nvPr/>
        </p:nvCxnSpPr>
        <p:spPr>
          <a:xfrm rot="5400000">
            <a:off x="3856826" y="4428338"/>
            <a:ext cx="285752" cy="158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/>
          <p:cNvCxnSpPr/>
          <p:nvPr/>
        </p:nvCxnSpPr>
        <p:spPr>
          <a:xfrm rot="5400000">
            <a:off x="5001422" y="4428338"/>
            <a:ext cx="285752" cy="158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/>
          <p:cNvCxnSpPr/>
          <p:nvPr/>
        </p:nvCxnSpPr>
        <p:spPr>
          <a:xfrm rot="5400000">
            <a:off x="1570810" y="4714090"/>
            <a:ext cx="285752" cy="158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единительная линия 74"/>
          <p:cNvCxnSpPr/>
          <p:nvPr/>
        </p:nvCxnSpPr>
        <p:spPr>
          <a:xfrm rot="5400000">
            <a:off x="2785256" y="4714090"/>
            <a:ext cx="285752" cy="158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единительная линия 75"/>
          <p:cNvCxnSpPr/>
          <p:nvPr/>
        </p:nvCxnSpPr>
        <p:spPr>
          <a:xfrm rot="5400000">
            <a:off x="3928264" y="4714090"/>
            <a:ext cx="285752" cy="158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единительная линия 76"/>
          <p:cNvCxnSpPr/>
          <p:nvPr/>
        </p:nvCxnSpPr>
        <p:spPr>
          <a:xfrm rot="5400000">
            <a:off x="5142710" y="4714090"/>
            <a:ext cx="285752" cy="158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единительная линия 77"/>
          <p:cNvCxnSpPr/>
          <p:nvPr/>
        </p:nvCxnSpPr>
        <p:spPr>
          <a:xfrm rot="5400000">
            <a:off x="6357156" y="4714090"/>
            <a:ext cx="285752" cy="158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/>
          <p:cNvCxnSpPr/>
          <p:nvPr/>
        </p:nvCxnSpPr>
        <p:spPr>
          <a:xfrm rot="5400000">
            <a:off x="7571601" y="4714090"/>
            <a:ext cx="285752" cy="158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Прямоугольник 38"/>
          <p:cNvSpPr/>
          <p:nvPr/>
        </p:nvSpPr>
        <p:spPr>
          <a:xfrm>
            <a:off x="6572264" y="3244334"/>
            <a:ext cx="15716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6000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4449210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cxnSp>
        <p:nvCxnSpPr>
          <p:cNvPr id="41" name="Прямая соединительная линия 40"/>
          <p:cNvCxnSpPr/>
          <p:nvPr/>
        </p:nvCxnSpPr>
        <p:spPr>
          <a:xfrm rot="5400000">
            <a:off x="392877" y="4393413"/>
            <a:ext cx="215108" cy="794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 rot="5400000">
            <a:off x="392877" y="4679165"/>
            <a:ext cx="215108" cy="794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 rot="5400000">
            <a:off x="6107917" y="4393413"/>
            <a:ext cx="215108" cy="794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 rot="5400000">
            <a:off x="8608247" y="4679165"/>
            <a:ext cx="215108" cy="794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дминистратор.BEST-6IQJEP381R\Desktop\unnam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8" name="Picture 4" descr="Шаблоны для создания презентаций «Рамки зелёные»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428604"/>
            <a:ext cx="8715436" cy="428628"/>
          </a:xfrm>
          <a:prstGeom prst="rect">
            <a:avLst/>
          </a:prstGeom>
          <a:noFill/>
        </p:spPr>
      </p:pic>
      <p:sp>
        <p:nvSpPr>
          <p:cNvPr id="1030" name="AutoShape 6" descr="Frame, Frames, Flashing Lights, Green - Jitter.Bug.Girl, frame , frames ,  flashing , lights , deco , decoration , green , animation , gif , jitter ,  bug , girl - PicMix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4" name="Picture 10" descr="Создать мем &quot;рамка, зеленая рамка для вебки, тонкая зелёная рамка для  презентации&quot; - Картинки - Meme-arsenal.co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1000108"/>
            <a:ext cx="8715436" cy="71438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643306" y="0"/>
            <a:ext cx="13573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/>
              <a:t>Картка</a:t>
            </a:r>
            <a:r>
              <a:rPr lang="en-US" sz="2000" b="1" dirty="0" smtClean="0"/>
              <a:t> 29</a:t>
            </a:r>
            <a:endParaRPr lang="ru-RU" sz="2000" b="1" dirty="0"/>
          </a:p>
        </p:txBody>
      </p:sp>
      <p:sp>
        <p:nvSpPr>
          <p:cNvPr id="51201" name="Rectangle 1"/>
          <p:cNvSpPr>
            <a:spLocks noChangeArrowheads="1"/>
          </p:cNvSpPr>
          <p:nvPr/>
        </p:nvSpPr>
        <p:spPr bwMode="auto">
          <a:xfrm>
            <a:off x="357158" y="928670"/>
            <a:ext cx="850112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Щоб знайти 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час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потрібно відстань поділити на швидкість.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 =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S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: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4282" y="1643050"/>
            <a:ext cx="892971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Турист рухався пішки зі швидкістю </a:t>
            </a:r>
            <a:r>
              <a:rPr lang="uk-UA" sz="2800" b="1" i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 км/</a:t>
            </a:r>
            <a:r>
              <a:rPr lang="uk-UA" sz="2800" b="1" i="1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год</a:t>
            </a:r>
            <a:r>
              <a:rPr lang="uk-UA" sz="2800" b="1" i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uk-UA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 пройшов </a:t>
            </a:r>
            <a:r>
              <a:rPr lang="uk-UA" sz="2800" b="1" i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54 км</a:t>
            </a:r>
            <a:r>
              <a:rPr lang="uk-UA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Другий турист на велосипеді за такий самий час проїхав </a:t>
            </a:r>
            <a:r>
              <a:rPr lang="uk-UA" sz="2800" b="1" i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144 км</a:t>
            </a:r>
            <a:r>
              <a:rPr lang="uk-UA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З якою швидкістю їхав  велосипедист?</a:t>
            </a:r>
            <a:endParaRPr lang="ru-RU" sz="2800" dirty="0"/>
          </a:p>
        </p:txBody>
      </p:sp>
      <p:pic>
        <p:nvPicPr>
          <p:cNvPr id="11" name="Рисунок 10" descr="Туризм, рыбалка. Всё для туриста | Дети, Рыбалка, Рисунки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3071810"/>
            <a:ext cx="804892" cy="1107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C:\Users\Администратор.BEST-6IQJEP381R\Desktop\профессиональный-велосипедист-едет-на-голубом-велосипеде-иллюстрация-147961138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20" y="5143512"/>
            <a:ext cx="1085850" cy="1085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TextBox 13"/>
          <p:cNvSpPr txBox="1"/>
          <p:nvPr/>
        </p:nvSpPr>
        <p:spPr>
          <a:xfrm>
            <a:off x="1428728" y="71435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500166" y="357166"/>
            <a:ext cx="64294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Задача  на рух в одному напрямі</a:t>
            </a: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>
            <a:off x="500034" y="4572008"/>
            <a:ext cx="4357718" cy="1588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500034" y="4857760"/>
            <a:ext cx="8429684" cy="1588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rot="10800000" flipV="1">
            <a:off x="3929058" y="3071810"/>
            <a:ext cx="1588" cy="71438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1571604" y="5786454"/>
            <a:ext cx="1357322" cy="1588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1071538" y="4000504"/>
            <a:ext cx="1285884" cy="1588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3929058" y="3071810"/>
            <a:ext cx="914400" cy="35719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uk-UA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Левая фигурная скобка 22"/>
          <p:cNvSpPr/>
          <p:nvPr/>
        </p:nvSpPr>
        <p:spPr>
          <a:xfrm rot="16200000">
            <a:off x="4429125" y="1142983"/>
            <a:ext cx="285751" cy="8143932"/>
          </a:xfrm>
          <a:prstGeom prst="leftBrace">
            <a:avLst>
              <a:gd name="adj1" fmla="val 8333"/>
              <a:gd name="adj2" fmla="val 50000"/>
            </a:avLst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Левая фигурная скобка 23"/>
          <p:cNvSpPr/>
          <p:nvPr/>
        </p:nvSpPr>
        <p:spPr>
          <a:xfrm rot="5400000">
            <a:off x="2321704" y="2178837"/>
            <a:ext cx="357188" cy="4000528"/>
          </a:xfrm>
          <a:prstGeom prst="leftBrac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/>
          <p:cNvSpPr txBox="1"/>
          <p:nvPr/>
        </p:nvSpPr>
        <p:spPr>
          <a:xfrm rot="10800000" flipV="1">
            <a:off x="2571736" y="3714752"/>
            <a:ext cx="9573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54 км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071538" y="3500438"/>
            <a:ext cx="1500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6 км/</a:t>
            </a:r>
            <a:r>
              <a:rPr lang="uk-UA" sz="2400" b="1" dirty="0" err="1" smtClean="0">
                <a:latin typeface="Times New Roman" pitchFamily="18" charset="0"/>
                <a:cs typeface="Times New Roman" pitchFamily="18" charset="0"/>
              </a:rPr>
              <a:t>год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929190" y="5214950"/>
            <a:ext cx="18970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144 км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643042" y="5286388"/>
            <a:ext cx="11427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? м/</a:t>
            </a:r>
            <a:r>
              <a:rPr lang="uk-UA" sz="2400" b="1" dirty="0" err="1" smtClean="0">
                <a:latin typeface="Times New Roman" pitchFamily="18" charset="0"/>
                <a:cs typeface="Times New Roman" pitchFamily="18" charset="0"/>
              </a:rPr>
              <a:t>год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 rot="5400000">
            <a:off x="392877" y="4536289"/>
            <a:ext cx="215108" cy="794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rot="5400000">
            <a:off x="4393405" y="4536289"/>
            <a:ext cx="215108" cy="794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rot="5400000">
            <a:off x="8536809" y="4822041"/>
            <a:ext cx="215108" cy="794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rot="5400000">
            <a:off x="392877" y="4822041"/>
            <a:ext cx="215108" cy="794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дминистратор.BEST-6IQJEP381R\Desktop\unnam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8" name="Picture 4" descr="Шаблоны для создания презентаций «Рамки зелёные»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428604"/>
            <a:ext cx="8715436" cy="428628"/>
          </a:xfrm>
          <a:prstGeom prst="rect">
            <a:avLst/>
          </a:prstGeom>
          <a:noFill/>
        </p:spPr>
      </p:pic>
      <p:sp>
        <p:nvSpPr>
          <p:cNvPr id="1030" name="AutoShape 6" descr="Frame, Frames, Flashing Lights, Green - Jitter.Bug.Girl, frame , frames ,  flashing , lights , deco , decoration , green , animation , gif , jitter ,  bug , girl - PicMix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4" name="Picture 10" descr="Создать мем &quot;рамка, зеленая рамка для вебки, тонкая зелёная рамка для  презентации&quot; - Картинки - Meme-arsenal.co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1000108"/>
            <a:ext cx="8715436" cy="71438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643306" y="0"/>
            <a:ext cx="13573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/>
              <a:t>Картка</a:t>
            </a:r>
            <a:r>
              <a:rPr lang="en-US" sz="2000" b="1" dirty="0" smtClean="0"/>
              <a:t> 3</a:t>
            </a:r>
            <a:endParaRPr lang="ru-RU" sz="2000" b="1" dirty="0"/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428596" y="928670"/>
            <a:ext cx="850112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Щоб знайти 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швидкість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потрібно відстань поділити на час.</a:t>
            </a:r>
            <a:r>
              <a:rPr lang="en-US" sz="2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                               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 =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S</a:t>
            </a:r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: 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57225" y="2143116"/>
            <a:ext cx="1000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 flipH="1">
            <a:off x="500034" y="1714488"/>
            <a:ext cx="82868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  Відстань між двома містами </a:t>
            </a:r>
            <a:r>
              <a:rPr lang="uk-UA" sz="2800" b="1" i="1" dirty="0" smtClean="0">
                <a:latin typeface="Times New Roman" pitchFamily="18" charset="0"/>
                <a:cs typeface="Times New Roman" pitchFamily="18" charset="0"/>
              </a:rPr>
              <a:t>360 км</a:t>
            </a:r>
            <a:r>
              <a:rPr lang="uk-UA" sz="2800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Половину цієї відстані автобус проїхав за</a:t>
            </a:r>
            <a:r>
              <a:rPr lang="uk-UA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b="1" i="1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uk-UA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год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З якою швидкістю рухався автобус?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 descr="Автобус &quot;Богдан&quot; — Работа №22 — Портфолио фрилансера Богдан Стрелецкий  (Annoying_Orange)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285783" y="3143248"/>
            <a:ext cx="3857652" cy="1681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Прямая со стрелкой 14"/>
          <p:cNvCxnSpPr/>
          <p:nvPr/>
        </p:nvCxnSpPr>
        <p:spPr>
          <a:xfrm>
            <a:off x="500034" y="4643446"/>
            <a:ext cx="8001056" cy="1588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rot="10800000" flipV="1">
            <a:off x="3714744" y="3000372"/>
            <a:ext cx="1588" cy="71438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642910" y="357166"/>
            <a:ext cx="792961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Задача  на знаходження  швидкості руху</a:t>
            </a: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Левая фигурная скобка 22"/>
          <p:cNvSpPr/>
          <p:nvPr/>
        </p:nvSpPr>
        <p:spPr>
          <a:xfrm rot="16200000">
            <a:off x="4179091" y="1178703"/>
            <a:ext cx="428628" cy="7786742"/>
          </a:xfrm>
          <a:prstGeom prst="leftBrace">
            <a:avLst>
              <a:gd name="adj1" fmla="val 8333"/>
              <a:gd name="adj2" fmla="val 50364"/>
            </a:avLst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Блок-схема: узел 23"/>
          <p:cNvSpPr/>
          <p:nvPr/>
        </p:nvSpPr>
        <p:spPr>
          <a:xfrm>
            <a:off x="4357686" y="4597727"/>
            <a:ext cx="71438" cy="117157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/>
          <p:cNvSpPr txBox="1"/>
          <p:nvPr/>
        </p:nvSpPr>
        <p:spPr>
          <a:xfrm>
            <a:off x="3857620" y="5143512"/>
            <a:ext cx="11112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360 км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 rot="10800000" flipV="1">
            <a:off x="4429124" y="3857628"/>
            <a:ext cx="1588" cy="71438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Равнобедренный треугольник 27"/>
          <p:cNvSpPr/>
          <p:nvPr/>
        </p:nvSpPr>
        <p:spPr>
          <a:xfrm rot="5400000">
            <a:off x="4500562" y="3786190"/>
            <a:ext cx="428628" cy="571504"/>
          </a:xfrm>
          <a:prstGeom prst="triangle">
            <a:avLst>
              <a:gd name="adj" fmla="val 63333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3714744" y="3000372"/>
            <a:ext cx="914400" cy="35719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uk-UA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6" name="Прямая со стрелкой 25"/>
          <p:cNvCxnSpPr/>
          <p:nvPr/>
        </p:nvCxnSpPr>
        <p:spPr>
          <a:xfrm>
            <a:off x="3071802" y="4357694"/>
            <a:ext cx="1214446" cy="1588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3000364" y="3857628"/>
            <a:ext cx="17493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? км/</a:t>
            </a:r>
            <a:r>
              <a:rPr lang="uk-UA" sz="2400" b="1" dirty="0" err="1" smtClean="0">
                <a:latin typeface="Times New Roman" pitchFamily="18" charset="0"/>
                <a:cs typeface="Times New Roman" pitchFamily="18" charset="0"/>
              </a:rPr>
              <a:t>год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 rot="5400000">
            <a:off x="1715274" y="4642652"/>
            <a:ext cx="285752" cy="158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rot="5400000">
            <a:off x="2999570" y="4642652"/>
            <a:ext cx="285752" cy="158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rot="5400000">
            <a:off x="392877" y="4679165"/>
            <a:ext cx="215108" cy="794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rot="5400000">
            <a:off x="8108578" y="4678768"/>
            <a:ext cx="215108" cy="1588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дминистратор.BEST-6IQJEP381R\Desktop\unnam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8" name="Picture 4" descr="Шаблоны для создания презентаций «Рамки зелёные»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428604"/>
            <a:ext cx="8715436" cy="428628"/>
          </a:xfrm>
          <a:prstGeom prst="rect">
            <a:avLst/>
          </a:prstGeom>
          <a:noFill/>
        </p:spPr>
      </p:pic>
      <p:sp>
        <p:nvSpPr>
          <p:cNvPr id="1030" name="AutoShape 6" descr="Frame, Frames, Flashing Lights, Green - Jitter.Bug.Girl, frame , frames ,  flashing , lights , deco , decoration , green , animation , gif , jitter ,  bug , girl - PicMix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4" name="Picture 10" descr="Создать мем &quot;рамка, зеленая рамка для вебки, тонкая зелёная рамка для  презентации&quot; - Картинки - Meme-arsenal.co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1000108"/>
            <a:ext cx="8715436" cy="71438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643306" y="0"/>
            <a:ext cx="13573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/>
              <a:t>Картка</a:t>
            </a:r>
            <a:r>
              <a:rPr lang="en-US" sz="2000" b="1" dirty="0" smtClean="0"/>
              <a:t> 4</a:t>
            </a:r>
            <a:endParaRPr lang="ru-RU" sz="2000" b="1" dirty="0"/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428596" y="928670"/>
            <a:ext cx="850112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Щоб знайти 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швидкість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потрібно відстань поділити на час.</a:t>
            </a:r>
            <a:r>
              <a:rPr lang="en-US" sz="2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                               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 =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S</a:t>
            </a:r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: 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357158" y="1714488"/>
            <a:ext cx="8786842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Перший автомобіль був у дорозі </a:t>
            </a:r>
            <a:r>
              <a:rPr kumimoji="0" lang="uk-UA" sz="2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9 годин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другий автомобіль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—</a:t>
            </a:r>
            <a:r>
              <a:rPr kumimoji="0" lang="uk-UA" sz="2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 годин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Перший автомобіль проїхав на </a:t>
            </a:r>
            <a:r>
              <a:rPr kumimoji="0" lang="uk-UA" sz="2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328 км 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більше, ніж другий. Який</a:t>
            </a:r>
            <a:r>
              <a:rPr kumimoji="0" lang="uk-UA" sz="28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шлях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проїхав кожен автомобіль, якщо вони їхали з однаковою швидкістю?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Рисунок 10" descr="Трехмерное изображение оранжевый автомобиль, изолированных на белом фоне |  Премиум векторы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472" y="3500438"/>
            <a:ext cx="1643073" cy="8472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Как нарисовать машину. Учимся рисовать автомобиль карандашом поэтапно –  простые схемы для детей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472" y="5072074"/>
            <a:ext cx="1643074" cy="10001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5" name="Прямая со стрелкой 14"/>
          <p:cNvCxnSpPr/>
          <p:nvPr/>
        </p:nvCxnSpPr>
        <p:spPr>
          <a:xfrm flipV="1">
            <a:off x="500034" y="4429132"/>
            <a:ext cx="8286808" cy="25718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Равнобедренный треугольник 16"/>
          <p:cNvSpPr/>
          <p:nvPr/>
        </p:nvSpPr>
        <p:spPr>
          <a:xfrm rot="5400000" flipH="1">
            <a:off x="5143504" y="3429000"/>
            <a:ext cx="428628" cy="571504"/>
          </a:xfrm>
          <a:prstGeom prst="triangle">
            <a:avLst>
              <a:gd name="adj" fmla="val 46667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1428728" y="354390"/>
            <a:ext cx="70009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Задача  на рух в одному напрямі</a:t>
            </a: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6" name="Прямая со стрелкой 15"/>
          <p:cNvCxnSpPr/>
          <p:nvPr/>
        </p:nvCxnSpPr>
        <p:spPr>
          <a:xfrm>
            <a:off x="500034" y="4857760"/>
            <a:ext cx="4643470" cy="1588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rot="5400000">
            <a:off x="3394067" y="3963991"/>
            <a:ext cx="785818" cy="158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rot="10800000" flipV="1">
            <a:off x="5072066" y="3714752"/>
            <a:ext cx="1588" cy="71438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Правая фигурная скобка 33"/>
          <p:cNvSpPr/>
          <p:nvPr/>
        </p:nvSpPr>
        <p:spPr>
          <a:xfrm rot="16200000">
            <a:off x="6607983" y="2321711"/>
            <a:ext cx="428628" cy="3357586"/>
          </a:xfrm>
          <a:prstGeom prst="rightBrace">
            <a:avLst>
              <a:gd name="adj1" fmla="val 8333"/>
              <a:gd name="adj2" fmla="val 51464"/>
            </a:avLst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TextBox 34"/>
          <p:cNvSpPr txBox="1"/>
          <p:nvPr/>
        </p:nvSpPr>
        <p:spPr>
          <a:xfrm>
            <a:off x="7000892" y="3500438"/>
            <a:ext cx="13969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328 км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 rot="5400000">
            <a:off x="3322629" y="5535627"/>
            <a:ext cx="785818" cy="158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Прямоугольник 29"/>
          <p:cNvSpPr/>
          <p:nvPr/>
        </p:nvSpPr>
        <p:spPr>
          <a:xfrm>
            <a:off x="3714744" y="5072074"/>
            <a:ext cx="857256" cy="35719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uk-UA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786182" y="3571876"/>
            <a:ext cx="928694" cy="35719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 </a:t>
            </a:r>
            <a:r>
              <a:rPr lang="uk-UA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 rot="5400000">
            <a:off x="1215208" y="4428338"/>
            <a:ext cx="285752" cy="158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rot="5400000">
            <a:off x="2143902" y="4428338"/>
            <a:ext cx="285752" cy="158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rot="5400000">
            <a:off x="3072596" y="4428338"/>
            <a:ext cx="285752" cy="158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rot="5400000">
            <a:off x="4001290" y="4428338"/>
            <a:ext cx="285752" cy="158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rot="5400000">
            <a:off x="5715802" y="4428338"/>
            <a:ext cx="285752" cy="158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rot="5400000">
            <a:off x="6573058" y="4428338"/>
            <a:ext cx="285752" cy="158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 rot="5400000">
            <a:off x="7500163" y="4428338"/>
            <a:ext cx="285752" cy="158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 rot="5400000">
            <a:off x="4858546" y="4428338"/>
            <a:ext cx="285752" cy="158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 rot="5400000">
            <a:off x="1286646" y="4856966"/>
            <a:ext cx="285752" cy="158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 rot="5400000">
            <a:off x="2143902" y="4856966"/>
            <a:ext cx="285752" cy="158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 rot="5400000">
            <a:off x="3072596" y="4856966"/>
            <a:ext cx="285752" cy="158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 rot="5400000">
            <a:off x="4001290" y="4856966"/>
            <a:ext cx="285752" cy="158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>
            <a:off x="2214546" y="3929066"/>
            <a:ext cx="1357322" cy="1588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2285984" y="3500438"/>
            <a:ext cx="17493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? км/</a:t>
            </a:r>
            <a:r>
              <a:rPr lang="uk-UA" sz="2400" b="1" dirty="0" err="1" smtClean="0">
                <a:latin typeface="Times New Roman" pitchFamily="18" charset="0"/>
                <a:cs typeface="Times New Roman" pitchFamily="18" charset="0"/>
              </a:rPr>
              <a:t>год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8" name="Прямая со стрелкой 47"/>
          <p:cNvCxnSpPr/>
          <p:nvPr/>
        </p:nvCxnSpPr>
        <p:spPr>
          <a:xfrm>
            <a:off x="2285984" y="5500702"/>
            <a:ext cx="1214446" cy="1588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2214546" y="5000636"/>
            <a:ext cx="16833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?  км/</a:t>
            </a:r>
            <a:r>
              <a:rPr lang="uk-UA" sz="2400" b="1" dirty="0" err="1" smtClean="0">
                <a:latin typeface="Times New Roman" pitchFamily="18" charset="0"/>
                <a:cs typeface="Times New Roman" pitchFamily="18" charset="0"/>
              </a:rPr>
              <a:t>год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9" name="Прямая соединительная линия 48"/>
          <p:cNvCxnSpPr/>
          <p:nvPr/>
        </p:nvCxnSpPr>
        <p:spPr>
          <a:xfrm rot="5400000">
            <a:off x="8393933" y="4393413"/>
            <a:ext cx="215108" cy="794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 rot="5400000">
            <a:off x="5036347" y="4393413"/>
            <a:ext cx="215108" cy="794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дминистратор.BEST-6IQJEP381R\Desktop\unnam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8" name="Picture 4" descr="Шаблоны для создания презентаций «Рамки зелёные»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428604"/>
            <a:ext cx="8715436" cy="428628"/>
          </a:xfrm>
          <a:prstGeom prst="rect">
            <a:avLst/>
          </a:prstGeom>
          <a:noFill/>
        </p:spPr>
      </p:pic>
      <p:sp>
        <p:nvSpPr>
          <p:cNvPr id="1030" name="AutoShape 6" descr="Frame, Frames, Flashing Lights, Green - Jitter.Bug.Girl, frame , frames ,  flashing , lights , deco , decoration , green , animation , gif , jitter ,  bug , girl - PicMix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4" name="Picture 10" descr="Создать мем &quot;рамка, зеленая рамка для вебки, тонкая зелёная рамка для  презентации&quot; - Картинки - Meme-arsenal.co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1000108"/>
            <a:ext cx="8715436" cy="71438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643306" y="0"/>
            <a:ext cx="13573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/>
              <a:t>Картка</a:t>
            </a:r>
            <a:r>
              <a:rPr lang="en-US" sz="2000" b="1" dirty="0" smtClean="0"/>
              <a:t> 5</a:t>
            </a:r>
            <a:endParaRPr lang="ru-RU" sz="2000" b="1" dirty="0"/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428596" y="928670"/>
            <a:ext cx="850112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Щоб знайти 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швидкість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потрібно відстань поділити на час.</a:t>
            </a:r>
            <a:r>
              <a:rPr lang="en-US" sz="2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                               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 =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S</a:t>
            </a:r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: 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357158" y="1714488"/>
            <a:ext cx="8501122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Туристи на човні проти течії річки пропливли  </a:t>
            </a:r>
            <a:r>
              <a:rPr kumimoji="0" lang="uk-UA" sz="2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30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км 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 </a:t>
            </a:r>
            <a:r>
              <a:rPr kumimoji="0" lang="uk-UA" sz="2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год. 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Повертаючись назад, вони пливли за течією, їхня швидкість збільшилася в </a:t>
            </a:r>
            <a:r>
              <a:rPr kumimoji="0" lang="uk-UA" sz="2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 рази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uk-UA" sz="28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uk-UA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</a:t>
            </a:r>
            <a:r>
              <a:rPr kumimoji="0" lang="uk-UA" sz="28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якою швидкістю туристи пливли назад?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Рисунок 10" descr="C:\Users\Администратор.BEST-6IQJEP381R\Desktop\e11c976-tigipko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10" y="4786322"/>
            <a:ext cx="1428760" cy="10847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643042" y="357166"/>
            <a:ext cx="664373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Задача  на знаходження  швидкості руху</a:t>
            </a: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>
            <a:off x="500034" y="4429132"/>
            <a:ext cx="7786742" cy="1588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rot="10800000">
            <a:off x="500034" y="4714884"/>
            <a:ext cx="7786742" cy="1588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равая фигурная скобка 22"/>
          <p:cNvSpPr/>
          <p:nvPr/>
        </p:nvSpPr>
        <p:spPr>
          <a:xfrm rot="5400000" flipH="1">
            <a:off x="4071934" y="71414"/>
            <a:ext cx="428628" cy="7572428"/>
          </a:xfrm>
          <a:prstGeom prst="rightBrace">
            <a:avLst>
              <a:gd name="adj1" fmla="val 8333"/>
              <a:gd name="adj2" fmla="val 50816"/>
            </a:avLst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 rot="5400000">
            <a:off x="5930116" y="3571082"/>
            <a:ext cx="428628" cy="158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4572000" y="3429000"/>
            <a:ext cx="15288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30 км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143636" y="3214686"/>
            <a:ext cx="914400" cy="35719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uk-UA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1" name="Прямая со стрелкой 20"/>
          <p:cNvCxnSpPr/>
          <p:nvPr/>
        </p:nvCxnSpPr>
        <p:spPr>
          <a:xfrm rot="10800000">
            <a:off x="6572264" y="5214950"/>
            <a:ext cx="1500198" cy="1588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786578" y="4714884"/>
            <a:ext cx="16064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? км/</a:t>
            </a:r>
            <a:r>
              <a:rPr lang="uk-UA" sz="2400" b="1" dirty="0" err="1" smtClean="0">
                <a:latin typeface="Times New Roman" pitchFamily="18" charset="0"/>
                <a:cs typeface="Times New Roman" pitchFamily="18" charset="0"/>
              </a:rPr>
              <a:t>год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 rot="5400000">
            <a:off x="1858150" y="4428338"/>
            <a:ext cx="285752" cy="158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rot="5400000">
            <a:off x="3358348" y="4428338"/>
            <a:ext cx="285752" cy="158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rot="5400000">
            <a:off x="4858546" y="4428338"/>
            <a:ext cx="285752" cy="158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rot="5400000">
            <a:off x="6430182" y="4428338"/>
            <a:ext cx="285752" cy="158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rot="5400000">
            <a:off x="392877" y="4393413"/>
            <a:ext cx="215108" cy="794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rot="5400000">
            <a:off x="7965305" y="4393413"/>
            <a:ext cx="215108" cy="794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>
            <a:off x="571472" y="4286256"/>
            <a:ext cx="1357322" cy="1588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571472" y="3857628"/>
            <a:ext cx="18445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? км/</a:t>
            </a:r>
            <a:r>
              <a:rPr lang="uk-UA" sz="2400" b="1" dirty="0" err="1" smtClean="0">
                <a:latin typeface="Times New Roman" pitchFamily="18" charset="0"/>
                <a:cs typeface="Times New Roman" pitchFamily="18" charset="0"/>
              </a:rPr>
              <a:t>год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дминистратор.BEST-6IQJEP381R\Desktop\unnam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8" name="Picture 4" descr="Шаблоны для создания презентаций «Рамки зелёные»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428604"/>
            <a:ext cx="8715436" cy="428628"/>
          </a:xfrm>
          <a:prstGeom prst="rect">
            <a:avLst/>
          </a:prstGeom>
          <a:noFill/>
        </p:spPr>
      </p:pic>
      <p:sp>
        <p:nvSpPr>
          <p:cNvPr id="1030" name="AutoShape 6" descr="Frame, Frames, Flashing Lights, Green - Jitter.Bug.Girl, frame , frames ,  flashing , lights , deco , decoration , green , animation , gif , jitter ,  bug , girl - PicMix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4" name="Picture 10" descr="Создать мем &quot;рамка, зеленая рамка для вебки, тонкая зелёная рамка для  презентации&quot; - Картинки - Meme-arsenal.co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1000108"/>
            <a:ext cx="8715436" cy="71438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643306" y="0"/>
            <a:ext cx="13573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/>
              <a:t>Картка</a:t>
            </a:r>
            <a:r>
              <a:rPr lang="en-US" sz="2000" b="1" dirty="0" smtClean="0"/>
              <a:t> 6</a:t>
            </a:r>
            <a:endParaRPr lang="ru-RU" sz="2000" b="1" dirty="0"/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428596" y="928670"/>
            <a:ext cx="850112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Щоб знайти 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швидкість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потрібно відстань поділити на час.</a:t>
            </a:r>
            <a:r>
              <a:rPr lang="en-US" sz="2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                               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 =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S</a:t>
            </a:r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: 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Рисунок 10" descr="Как нарисовать скоростной поезд карандашом поэтапно?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3929066"/>
            <a:ext cx="1857388" cy="10001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C:\Users\Администратор.BEST-6IQJEP381R\Desktop\kisspng-train-rail-transport-rapid-transit-mumbai-metro-pu-indian-railway-5b14bdda85cc34.988466911528085978548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86578" y="3929066"/>
            <a:ext cx="1838324" cy="9691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4582" name="AutoShape 6" descr="Ранкова зустріч до тижня &quot;Транспорт&quot;"/>
          <p:cNvSpPr>
            <a:spLocks noChangeAspect="1" noChangeArrowheads="1"/>
          </p:cNvSpPr>
          <p:nvPr/>
        </p:nvSpPr>
        <p:spPr bwMode="auto">
          <a:xfrm>
            <a:off x="0" y="45720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81" name="AutoShape 5" descr="СКАЗКА про автобус ЧИТАТЬ для детей - СКАЗАЧОК"/>
          <p:cNvSpPr>
            <a:spLocks noChangeAspect="1" noChangeArrowheads="1"/>
          </p:cNvSpPr>
          <p:nvPr/>
        </p:nvSpPr>
        <p:spPr bwMode="auto">
          <a:xfrm>
            <a:off x="0" y="76200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83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4584" name="Rectangle 8"/>
          <p:cNvSpPr>
            <a:spLocks noChangeArrowheads="1"/>
          </p:cNvSpPr>
          <p:nvPr/>
        </p:nvSpPr>
        <p:spPr bwMode="auto">
          <a:xfrm>
            <a:off x="214282" y="1714488"/>
            <a:ext cx="8929718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 двох міст, відстань між якими </a:t>
            </a:r>
            <a:r>
              <a:rPr kumimoji="0" lang="uk-UA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508 км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вийшли одночасно назустріч один одному два потяги і зустрілися через </a:t>
            </a:r>
            <a:r>
              <a:rPr kumimoji="0" lang="uk-UA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 год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Обчисли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швидкість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потягів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якщо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швидкість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одного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них на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7 км/год 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більша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ніж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швидкість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другого.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85" name="Rectangle 9"/>
          <p:cNvSpPr>
            <a:spLocks noChangeArrowheads="1"/>
          </p:cNvSpPr>
          <p:nvPr/>
        </p:nvSpPr>
        <p:spPr bwMode="auto">
          <a:xfrm>
            <a:off x="1285852" y="357166"/>
            <a:ext cx="7143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Задача 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зустрічний рух</a:t>
            </a: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500034" y="5072074"/>
            <a:ext cx="8072494" cy="158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Левая фигурная скобка 23"/>
          <p:cNvSpPr/>
          <p:nvPr/>
        </p:nvSpPr>
        <p:spPr>
          <a:xfrm rot="16200000">
            <a:off x="4250530" y="1464454"/>
            <a:ext cx="571503" cy="8072493"/>
          </a:xfrm>
          <a:prstGeom prst="leftBrace">
            <a:avLst>
              <a:gd name="adj1" fmla="val 8333"/>
              <a:gd name="adj2" fmla="val 49115"/>
            </a:avLst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3286116" y="5500702"/>
            <a:ext cx="12858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508 км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 rot="5400000">
            <a:off x="3965571" y="4749809"/>
            <a:ext cx="928694" cy="158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Равнобедренный треугольник 27"/>
          <p:cNvSpPr/>
          <p:nvPr/>
        </p:nvSpPr>
        <p:spPr>
          <a:xfrm rot="5400000">
            <a:off x="4500562" y="4214818"/>
            <a:ext cx="428628" cy="571504"/>
          </a:xfrm>
          <a:prstGeom prst="triangle">
            <a:avLst>
              <a:gd name="adj" fmla="val 63333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3" name="Прямая со стрелкой 32"/>
          <p:cNvCxnSpPr/>
          <p:nvPr/>
        </p:nvCxnSpPr>
        <p:spPr>
          <a:xfrm>
            <a:off x="2357422" y="4429132"/>
            <a:ext cx="1071570" cy="1588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rot="10800000">
            <a:off x="5429256" y="4429132"/>
            <a:ext cx="1071570" cy="1588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2214546" y="3929066"/>
            <a:ext cx="1571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? км/</a:t>
            </a:r>
            <a:r>
              <a:rPr lang="uk-UA" sz="2400" b="1" dirty="0" err="1" smtClean="0">
                <a:latin typeface="Times New Roman" pitchFamily="18" charset="0"/>
                <a:cs typeface="Times New Roman" pitchFamily="18" charset="0"/>
              </a:rPr>
              <a:t>год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286380" y="3857628"/>
            <a:ext cx="16778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? км/</a:t>
            </a:r>
            <a:r>
              <a:rPr lang="uk-UA" sz="2400" b="1" dirty="0" err="1" smtClean="0">
                <a:latin typeface="Times New Roman" pitchFamily="18" charset="0"/>
                <a:cs typeface="Times New Roman" pitchFamily="18" charset="0"/>
              </a:rPr>
              <a:t>год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4071934" y="3571876"/>
            <a:ext cx="928694" cy="35719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uk-UA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 rot="5400000">
            <a:off x="3715538" y="3928272"/>
            <a:ext cx="714380" cy="158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rot="5400000">
            <a:off x="2358216" y="5071280"/>
            <a:ext cx="285752" cy="158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rot="5400000">
            <a:off x="3428198" y="5071280"/>
            <a:ext cx="285752" cy="158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rot="5400000">
            <a:off x="1358084" y="5071280"/>
            <a:ext cx="285752" cy="158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 rot="5400000">
            <a:off x="5215736" y="5071280"/>
            <a:ext cx="285752" cy="158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 rot="5400000">
            <a:off x="6287306" y="5071280"/>
            <a:ext cx="285752" cy="158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 rot="5400000">
            <a:off x="7357288" y="5071280"/>
            <a:ext cx="285752" cy="158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rot="5400000">
            <a:off x="8465768" y="5035958"/>
            <a:ext cx="214314" cy="794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 rot="5400000">
            <a:off x="392877" y="5036355"/>
            <a:ext cx="215108" cy="794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дминистратор.BEST-6IQJEP381R\Desktop\unnam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8" name="Picture 4" descr="Шаблоны для создания презентаций «Рамки зелёные»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428604"/>
            <a:ext cx="8715436" cy="428628"/>
          </a:xfrm>
          <a:prstGeom prst="rect">
            <a:avLst/>
          </a:prstGeom>
          <a:noFill/>
        </p:spPr>
      </p:pic>
      <p:sp>
        <p:nvSpPr>
          <p:cNvPr id="1030" name="AutoShape 6" descr="Frame, Frames, Flashing Lights, Green - Jitter.Bug.Girl, frame , frames ,  flashing , lights , deco , decoration , green , animation , gif , jitter ,  bug , girl - PicMix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4" name="Picture 10" descr="Создать мем &quot;рамка, зеленая рамка для вебки, тонкая зелёная рамка для  презентации&quot; - Картинки - Meme-arsenal.co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1000108"/>
            <a:ext cx="8715436" cy="71438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643306" y="0"/>
            <a:ext cx="13573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/>
              <a:t>Картка</a:t>
            </a:r>
            <a:r>
              <a:rPr lang="en-US" sz="2000" b="1" dirty="0" smtClean="0"/>
              <a:t> 7</a:t>
            </a:r>
            <a:endParaRPr lang="ru-RU" sz="2000" b="1" dirty="0"/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428596" y="928670"/>
            <a:ext cx="850112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Щоб знайти 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швидкість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потрібно відстань поділити на час.</a:t>
            </a:r>
            <a:r>
              <a:rPr lang="en-US" sz="2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                               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 =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S</a:t>
            </a:r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: 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357158" y="1714489"/>
            <a:ext cx="842968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180975" algn="l"/>
              </a:tabLst>
            </a:pP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Автомобіль їхав, не змінюючи швидкості, спочатку </a:t>
            </a:r>
            <a:r>
              <a:rPr kumimoji="0" lang="uk-UA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 години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а потім ще </a:t>
            </a:r>
            <a:r>
              <a:rPr kumimoji="0" lang="uk-UA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 годин 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 проїхав </a:t>
            </a:r>
            <a:r>
              <a:rPr kumimoji="0" lang="uk-UA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640 км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Скільки він проїхав за </a:t>
            </a:r>
            <a:r>
              <a:rPr kumimoji="0" lang="uk-UA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 години 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 скільки за </a:t>
            </a:r>
            <a:r>
              <a:rPr kumimoji="0" lang="uk-UA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 годин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Рисунок 10" descr="Премиум векторы | Легковой автомобиль, старый седан с плоским цветным  рисунком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3071810"/>
            <a:ext cx="1785950" cy="12144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357290" y="357166"/>
            <a:ext cx="67151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Задача  на рух в одному напрямі</a:t>
            </a: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>
            <a:off x="500034" y="4572008"/>
            <a:ext cx="8429687" cy="1588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Левая фигурная скобка 17"/>
          <p:cNvSpPr/>
          <p:nvPr/>
        </p:nvSpPr>
        <p:spPr>
          <a:xfrm rot="16200000">
            <a:off x="4286247" y="928671"/>
            <a:ext cx="571506" cy="8143932"/>
          </a:xfrm>
          <a:prstGeom prst="leftBrac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4714876" y="5072074"/>
            <a:ext cx="16112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640 км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 rot="5400000">
            <a:off x="2929720" y="3928272"/>
            <a:ext cx="1428760" cy="158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>
            <a:stCxn id="27" idx="3"/>
          </p:cNvCxnSpPr>
          <p:nvPr/>
        </p:nvCxnSpPr>
        <p:spPr>
          <a:xfrm>
            <a:off x="8629672" y="3464719"/>
            <a:ext cx="14294" cy="1035851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рямоугольник 26"/>
          <p:cNvSpPr/>
          <p:nvPr/>
        </p:nvSpPr>
        <p:spPr>
          <a:xfrm>
            <a:off x="7715272" y="3286124"/>
            <a:ext cx="914400" cy="35719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uk-UA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643306" y="3286124"/>
            <a:ext cx="914400" cy="35719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uk-UA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авая фигурная скобка 21"/>
          <p:cNvSpPr/>
          <p:nvPr/>
        </p:nvSpPr>
        <p:spPr>
          <a:xfrm rot="16200000">
            <a:off x="1893075" y="2678901"/>
            <a:ext cx="285752" cy="3071834"/>
          </a:xfrm>
          <a:prstGeom prst="rightBrace">
            <a:avLst>
              <a:gd name="adj1" fmla="val 8333"/>
              <a:gd name="adj2" fmla="val 50630"/>
            </a:avLst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авая фигурная скобка 22"/>
          <p:cNvSpPr/>
          <p:nvPr/>
        </p:nvSpPr>
        <p:spPr>
          <a:xfrm rot="16200000">
            <a:off x="5965041" y="1750207"/>
            <a:ext cx="357190" cy="4857784"/>
          </a:xfrm>
          <a:prstGeom prst="rightBrace">
            <a:avLst>
              <a:gd name="adj1" fmla="val 8333"/>
              <a:gd name="adj2" fmla="val 50920"/>
            </a:avLst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TextBox 30"/>
          <p:cNvSpPr txBox="1"/>
          <p:nvPr/>
        </p:nvSpPr>
        <p:spPr>
          <a:xfrm>
            <a:off x="2214546" y="3786190"/>
            <a:ext cx="10891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? км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286512" y="3786190"/>
            <a:ext cx="10891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? км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 rot="5400000">
            <a:off x="1429522" y="4571214"/>
            <a:ext cx="285752" cy="158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rot="5400000">
            <a:off x="2501092" y="4571214"/>
            <a:ext cx="285752" cy="158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rot="5400000">
            <a:off x="4499768" y="4571214"/>
            <a:ext cx="285752" cy="158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rot="5400000">
            <a:off x="5499900" y="4571214"/>
            <a:ext cx="285752" cy="158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rot="5400000">
            <a:off x="6500032" y="4571214"/>
            <a:ext cx="285752" cy="158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rot="5400000">
            <a:off x="7500163" y="4571214"/>
            <a:ext cx="285752" cy="158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rot="5400000">
            <a:off x="392877" y="4536289"/>
            <a:ext cx="215108" cy="794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rot="5400000">
            <a:off x="3464711" y="4536289"/>
            <a:ext cx="215108" cy="794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rot="5400000">
            <a:off x="8465371" y="4536289"/>
            <a:ext cx="215108" cy="794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дминистратор.BEST-6IQJEP381R\Desktop\unnam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8" name="Picture 4" descr="Шаблоны для создания презентаций «Рамки зелёные»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428604"/>
            <a:ext cx="8715436" cy="428628"/>
          </a:xfrm>
          <a:prstGeom prst="rect">
            <a:avLst/>
          </a:prstGeom>
          <a:noFill/>
        </p:spPr>
      </p:pic>
      <p:sp>
        <p:nvSpPr>
          <p:cNvPr id="1030" name="AutoShape 6" descr="Frame, Frames, Flashing Lights, Green - Jitter.Bug.Girl, frame , frames ,  flashing , lights , deco , decoration , green , animation , gif , jitter ,  bug , girl - PicMix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4" name="Picture 10" descr="Создать мем &quot;рамка, зеленая рамка для вебки, тонкая зелёная рамка для  презентации&quot; - Картинки - Meme-arsenal.co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1000108"/>
            <a:ext cx="8715436" cy="71438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643306" y="0"/>
            <a:ext cx="13573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/>
              <a:t>Картка</a:t>
            </a:r>
            <a:r>
              <a:rPr lang="en-US" sz="2000" b="1" dirty="0" smtClean="0"/>
              <a:t> 8</a:t>
            </a:r>
            <a:endParaRPr lang="ru-RU" sz="2000" b="1" dirty="0"/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428596" y="928670"/>
            <a:ext cx="850112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Щоб знайти 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швидкість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потрібно відстань поділити на час.</a:t>
            </a:r>
            <a:r>
              <a:rPr lang="en-US" sz="2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                               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 =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S</a:t>
            </a:r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: 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214282" y="1643050"/>
            <a:ext cx="8715436" cy="2318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180975" algn="l"/>
              </a:tabLst>
            </a:pP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Туристи  першого дня йшли </a:t>
            </a:r>
            <a:r>
              <a:rPr kumimoji="0" lang="uk-UA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7 годин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а другого 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180975" algn="l"/>
              </a:tabLst>
            </a:pPr>
            <a:r>
              <a:rPr kumimoji="0" lang="uk-UA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 години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рухаючись з однаковою швидкістю. За перший день вони пройшли на </a:t>
            </a:r>
            <a:r>
              <a:rPr kumimoji="0" lang="uk-UA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15 км  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більше, ніж за другий день. Скільки кілометрів  туристи проходили кожного дня?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Рисунок 10" descr="Туристы&quot;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472" y="3929066"/>
            <a:ext cx="1357322" cy="8555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TextBox 11"/>
          <p:cNvSpPr txBox="1"/>
          <p:nvPr/>
        </p:nvSpPr>
        <p:spPr>
          <a:xfrm>
            <a:off x="1857356" y="357166"/>
            <a:ext cx="614366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Задача  на рух в одному напрямі</a:t>
            </a: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rgbClr val="002060"/>
              </a:solidFill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428596" y="4857760"/>
            <a:ext cx="8501125" cy="1588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5400000">
            <a:off x="5322099" y="4250537"/>
            <a:ext cx="786612" cy="794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5400000">
            <a:off x="8215338" y="4214818"/>
            <a:ext cx="857256" cy="158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7715272" y="3786190"/>
            <a:ext cx="914400" cy="35719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uk-UA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715008" y="3857628"/>
            <a:ext cx="857256" cy="35719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 </a:t>
            </a:r>
            <a:r>
              <a:rPr lang="uk-UA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Левая фигурная скобка 19"/>
          <p:cNvSpPr/>
          <p:nvPr/>
        </p:nvSpPr>
        <p:spPr>
          <a:xfrm rot="16200000">
            <a:off x="2834691" y="2737416"/>
            <a:ext cx="402785" cy="5072099"/>
          </a:xfrm>
          <a:prstGeom prst="leftBrac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Левая фигурная скобка 20"/>
          <p:cNvSpPr/>
          <p:nvPr/>
        </p:nvSpPr>
        <p:spPr>
          <a:xfrm rot="16200000">
            <a:off x="6906657" y="3808988"/>
            <a:ext cx="474225" cy="3000398"/>
          </a:xfrm>
          <a:prstGeom prst="leftBrac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2357422" y="5286388"/>
            <a:ext cx="8034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? км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715140" y="5286388"/>
            <a:ext cx="8034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? км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 rot="5400000">
            <a:off x="929456" y="4856966"/>
            <a:ext cx="285752" cy="158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rot="5400000">
            <a:off x="1643836" y="4856966"/>
            <a:ext cx="285752" cy="158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rot="5400000">
            <a:off x="2429654" y="4856966"/>
            <a:ext cx="285752" cy="158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rot="5400000">
            <a:off x="3251191" y="4821247"/>
            <a:ext cx="214314" cy="1588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rot="5400000">
            <a:off x="4001290" y="4856966"/>
            <a:ext cx="285752" cy="158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rot="5400000">
            <a:off x="4715670" y="4856966"/>
            <a:ext cx="285752" cy="158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rot="5400000">
            <a:off x="6215868" y="4856966"/>
            <a:ext cx="285752" cy="158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rot="5400000">
            <a:off x="7001686" y="4856966"/>
            <a:ext cx="285752" cy="158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rot="5400000">
            <a:off x="7716066" y="4856966"/>
            <a:ext cx="285752" cy="158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Правая фигурная скобка 32"/>
          <p:cNvSpPr/>
          <p:nvPr/>
        </p:nvSpPr>
        <p:spPr>
          <a:xfrm rot="16200000">
            <a:off x="4321967" y="3321843"/>
            <a:ext cx="357190" cy="2286016"/>
          </a:xfrm>
          <a:prstGeom prst="rightBrace">
            <a:avLst>
              <a:gd name="adj1" fmla="val 8333"/>
              <a:gd name="adj2" fmla="val 50630"/>
            </a:avLst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TextBox 33"/>
          <p:cNvSpPr txBox="1"/>
          <p:nvPr/>
        </p:nvSpPr>
        <p:spPr>
          <a:xfrm>
            <a:off x="4143372" y="3786190"/>
            <a:ext cx="9573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15 км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 rot="5400000">
            <a:off x="392877" y="4822041"/>
            <a:ext cx="215108" cy="794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rot="5400000">
            <a:off x="8537206" y="4821644"/>
            <a:ext cx="214314" cy="794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rot="5400000">
            <a:off x="5536413" y="4822041"/>
            <a:ext cx="215108" cy="794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1092</TotalTime>
  <Words>1988</Words>
  <Application>Microsoft Office PowerPoint</Application>
  <PresentationFormat>Экран (4:3)</PresentationFormat>
  <Paragraphs>274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BEST</dc:creator>
  <cp:lastModifiedBy>BEST</cp:lastModifiedBy>
  <cp:revision>130</cp:revision>
  <dcterms:created xsi:type="dcterms:W3CDTF">2020-10-29T11:45:08Z</dcterms:created>
  <dcterms:modified xsi:type="dcterms:W3CDTF">2021-05-26T09:48:38Z</dcterms:modified>
</cp:coreProperties>
</file>